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5" r:id="rId2"/>
    <p:sldMasterId id="2147483650" r:id="rId3"/>
    <p:sldMasterId id="2147483651" r:id="rId4"/>
    <p:sldMasterId id="2147483652" r:id="rId5"/>
    <p:sldMasterId id="2147483653" r:id="rId6"/>
    <p:sldMasterId id="2147483654" r:id="rId7"/>
  </p:sldMasterIdLst>
  <p:notesMasterIdLst>
    <p:notesMasterId r:id="rId9"/>
  </p:notesMasterIdLst>
  <p:sldIdLst>
    <p:sldId id="256" r:id="rId8"/>
  </p:sldIdLst>
  <p:sldSz cx="32918400" cy="21945600"/>
  <p:notesSz cx="6858000" cy="9144000"/>
  <p:defaultTextStyle>
    <a:defPPr>
      <a:defRPr lang="en-US"/>
    </a:defPPr>
    <a:lvl1pPr algn="l" rtl="0" fontAlgn="base">
      <a:spcBef>
        <a:spcPct val="0"/>
      </a:spcBef>
      <a:spcAft>
        <a:spcPct val="0"/>
      </a:spcAft>
      <a:defRPr sz="6200" kern="1200">
        <a:solidFill>
          <a:schemeClr val="tx1"/>
        </a:solidFill>
        <a:latin typeface="Arial" charset="0"/>
        <a:ea typeface="+mn-ea"/>
        <a:cs typeface="+mn-cs"/>
      </a:defRPr>
    </a:lvl1pPr>
    <a:lvl2pPr marL="457200" algn="l" rtl="0" fontAlgn="base">
      <a:spcBef>
        <a:spcPct val="0"/>
      </a:spcBef>
      <a:spcAft>
        <a:spcPct val="0"/>
      </a:spcAft>
      <a:defRPr sz="6200" kern="1200">
        <a:solidFill>
          <a:schemeClr val="tx1"/>
        </a:solidFill>
        <a:latin typeface="Arial" charset="0"/>
        <a:ea typeface="+mn-ea"/>
        <a:cs typeface="+mn-cs"/>
      </a:defRPr>
    </a:lvl2pPr>
    <a:lvl3pPr marL="914400" algn="l" rtl="0" fontAlgn="base">
      <a:spcBef>
        <a:spcPct val="0"/>
      </a:spcBef>
      <a:spcAft>
        <a:spcPct val="0"/>
      </a:spcAft>
      <a:defRPr sz="6200" kern="1200">
        <a:solidFill>
          <a:schemeClr val="tx1"/>
        </a:solidFill>
        <a:latin typeface="Arial" charset="0"/>
        <a:ea typeface="+mn-ea"/>
        <a:cs typeface="+mn-cs"/>
      </a:defRPr>
    </a:lvl3pPr>
    <a:lvl4pPr marL="1371600" algn="l" rtl="0" fontAlgn="base">
      <a:spcBef>
        <a:spcPct val="0"/>
      </a:spcBef>
      <a:spcAft>
        <a:spcPct val="0"/>
      </a:spcAft>
      <a:defRPr sz="6200" kern="1200">
        <a:solidFill>
          <a:schemeClr val="tx1"/>
        </a:solidFill>
        <a:latin typeface="Arial" charset="0"/>
        <a:ea typeface="+mn-ea"/>
        <a:cs typeface="+mn-cs"/>
      </a:defRPr>
    </a:lvl4pPr>
    <a:lvl5pPr marL="1828800" algn="l" rtl="0" fontAlgn="base">
      <a:spcBef>
        <a:spcPct val="0"/>
      </a:spcBef>
      <a:spcAft>
        <a:spcPct val="0"/>
      </a:spcAft>
      <a:defRPr sz="6200" kern="1200">
        <a:solidFill>
          <a:schemeClr val="tx1"/>
        </a:solidFill>
        <a:latin typeface="Arial" charset="0"/>
        <a:ea typeface="+mn-ea"/>
        <a:cs typeface="+mn-cs"/>
      </a:defRPr>
    </a:lvl5pPr>
    <a:lvl6pPr marL="2286000" algn="l" defTabSz="914400" rtl="0" eaLnBrk="1" latinLnBrk="0" hangingPunct="1">
      <a:defRPr sz="6200" kern="1200">
        <a:solidFill>
          <a:schemeClr val="tx1"/>
        </a:solidFill>
        <a:latin typeface="Arial" charset="0"/>
        <a:ea typeface="+mn-ea"/>
        <a:cs typeface="+mn-cs"/>
      </a:defRPr>
    </a:lvl6pPr>
    <a:lvl7pPr marL="2743200" algn="l" defTabSz="914400" rtl="0" eaLnBrk="1" latinLnBrk="0" hangingPunct="1">
      <a:defRPr sz="6200" kern="1200">
        <a:solidFill>
          <a:schemeClr val="tx1"/>
        </a:solidFill>
        <a:latin typeface="Arial" charset="0"/>
        <a:ea typeface="+mn-ea"/>
        <a:cs typeface="+mn-cs"/>
      </a:defRPr>
    </a:lvl7pPr>
    <a:lvl8pPr marL="3200400" algn="l" defTabSz="914400" rtl="0" eaLnBrk="1" latinLnBrk="0" hangingPunct="1">
      <a:defRPr sz="6200" kern="1200">
        <a:solidFill>
          <a:schemeClr val="tx1"/>
        </a:solidFill>
        <a:latin typeface="Arial" charset="0"/>
        <a:ea typeface="+mn-ea"/>
        <a:cs typeface="+mn-cs"/>
      </a:defRPr>
    </a:lvl8pPr>
    <a:lvl9pPr marL="3657600" algn="l" defTabSz="914400" rtl="0" eaLnBrk="1" latinLnBrk="0" hangingPunct="1">
      <a:defRPr sz="6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8" autoAdjust="0"/>
    <p:restoredTop sz="94737" autoAdjust="0"/>
  </p:normalViewPr>
  <p:slideViewPr>
    <p:cSldViewPr>
      <p:cViewPr varScale="1">
        <p:scale>
          <a:sx n="21" d="100"/>
          <a:sy n="21" d="100"/>
        </p:scale>
        <p:origin x="-660" y="-96"/>
      </p:cViewPr>
      <p:guideLst>
        <p:guide orient="horz" pos="6912"/>
        <p:guide pos="1036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Rot="1" noChangeArrowheads="1" noTextEdit="1"/>
          </p:cNvSpPr>
          <p:nvPr>
            <p:ph type="sldImg" idx="2"/>
          </p:nvPr>
        </p:nvSpPr>
        <p:spPr bwMode="auto">
          <a:xfrm>
            <a:off x="857250" y="685800"/>
            <a:ext cx="51435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24E0A80-D63B-4C09-92D5-6292EDC91FB2}" type="slidenum">
              <a:rPr lang="en-US"/>
              <a:pPr/>
              <a:t>‹#›</a:t>
            </a:fld>
            <a:endParaRPr lang="en-US"/>
          </a:p>
        </p:txBody>
      </p:sp>
    </p:spTree>
    <p:extLst>
      <p:ext uri="{BB962C8B-B14F-4D97-AF65-F5344CB8AC3E}">
        <p14:creationId xmlns:p14="http://schemas.microsoft.com/office/powerpoint/2010/main" val="3512093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747D78-E9A8-45E4-A234-1EA4909FACBE}" type="slidenum">
              <a:rPr lang="en-US"/>
              <a:pPr/>
              <a:t>1</a:t>
            </a:fld>
            <a:endParaRPr lang="en-US"/>
          </a:p>
        </p:txBody>
      </p:sp>
      <p:sp>
        <p:nvSpPr>
          <p:cNvPr id="11266" name="Rectangle 2"/>
          <p:cNvSpPr>
            <a:spLocks noRo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23464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44235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849313"/>
            <a:ext cx="7859713" cy="2052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849313"/>
            <a:ext cx="23431500" cy="2052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4096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16906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188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31162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4495800"/>
            <a:ext cx="2135188"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30588" y="4495800"/>
            <a:ext cx="2135187"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8364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32885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03312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7414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4239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379043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93081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41153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849313"/>
            <a:ext cx="7859713" cy="20181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849313"/>
            <a:ext cx="23431500" cy="20181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606427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056277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260167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666327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837113"/>
            <a:ext cx="303530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4837113"/>
            <a:ext cx="303530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35882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6727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841459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330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003949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88247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36818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1722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849313"/>
            <a:ext cx="7859713" cy="2052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849313"/>
            <a:ext cx="23431500" cy="2052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43659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04752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16893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785525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192588"/>
            <a:ext cx="15074900" cy="16706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19525" y="4192588"/>
            <a:ext cx="15074900" cy="16706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33150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761460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96704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837113"/>
            <a:ext cx="303530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4837113"/>
            <a:ext cx="303530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41821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11336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563374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0312725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90646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849313"/>
            <a:ext cx="7859713" cy="2005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849313"/>
            <a:ext cx="23431500" cy="2005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1605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019621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34933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363487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278313"/>
            <a:ext cx="424815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92775" y="4278313"/>
            <a:ext cx="424815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902353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7282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60799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4304534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82244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5268853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85974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0780217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849313"/>
            <a:ext cx="7859713" cy="19964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849313"/>
            <a:ext cx="23431500" cy="1996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70254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7595717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530284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246277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837113"/>
            <a:ext cx="303530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4837113"/>
            <a:ext cx="303530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0738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7755243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7464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5977689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902393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298373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5542373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5256916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849313"/>
            <a:ext cx="7859713" cy="2052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849313"/>
            <a:ext cx="23431500" cy="2052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71721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2424609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7425286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85907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433230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2225" y="4837113"/>
            <a:ext cx="303530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79925" y="4837113"/>
            <a:ext cx="3035300" cy="1653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618861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350731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7033942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373974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3058423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6029835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873491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04625" y="849313"/>
            <a:ext cx="7859713" cy="2052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849313"/>
            <a:ext cx="23431500" cy="2052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1679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328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967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3302000"/>
            <a:ext cx="32918400" cy="186436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 name="Rectangle 3" descr="Parchment"/>
          <p:cNvSpPr>
            <a:spLocks noChangeArrowheads="1"/>
          </p:cNvSpPr>
          <p:nvPr userDrawn="1"/>
        </p:nvSpPr>
        <p:spPr bwMode="auto">
          <a:xfrm>
            <a:off x="24803100"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p:cNvSpPr>
            <a:spLocks noChangeArrowheads="1"/>
          </p:cNvSpPr>
          <p:nvPr userDrawn="1"/>
        </p:nvSpPr>
        <p:spPr bwMode="auto">
          <a:xfrm>
            <a:off x="0" y="12700"/>
            <a:ext cx="32918400" cy="3182938"/>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Rectangle 5"/>
          <p:cNvSpPr>
            <a:spLocks noChangeArrowheads="1"/>
          </p:cNvSpPr>
          <p:nvPr userDrawn="1"/>
        </p:nvSpPr>
        <p:spPr bwMode="auto">
          <a:xfrm>
            <a:off x="0" y="3187700"/>
            <a:ext cx="32918400" cy="87313"/>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Rectangle 6" descr="Parchment"/>
          <p:cNvSpPr>
            <a:spLocks noChangeArrowheads="1"/>
          </p:cNvSpPr>
          <p:nvPr userDrawn="1"/>
        </p:nvSpPr>
        <p:spPr bwMode="auto">
          <a:xfrm>
            <a:off x="514350"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descr="Parchment"/>
          <p:cNvSpPr>
            <a:spLocks noChangeArrowheads="1"/>
          </p:cNvSpPr>
          <p:nvPr userDrawn="1"/>
        </p:nvSpPr>
        <p:spPr bwMode="auto">
          <a:xfrm>
            <a:off x="8610600"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Rectangle 8" descr="Parchment"/>
          <p:cNvSpPr>
            <a:spLocks noChangeArrowheads="1"/>
          </p:cNvSpPr>
          <p:nvPr userDrawn="1"/>
        </p:nvSpPr>
        <p:spPr bwMode="auto">
          <a:xfrm>
            <a:off x="16706850"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Rectangle 9"/>
          <p:cNvSpPr>
            <a:spLocks noGrp="1" noChangeArrowheads="1"/>
          </p:cNvSpPr>
          <p:nvPr>
            <p:ph type="title"/>
          </p:nvPr>
        </p:nvSpPr>
        <p:spPr bwMode="auto">
          <a:xfrm>
            <a:off x="720725" y="849313"/>
            <a:ext cx="314436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ctr" anchorCtr="0" compatLnSpc="1">
            <a:prstTxWarp prst="textNoShape">
              <a:avLst/>
            </a:prstTxWarp>
          </a:bodyPr>
          <a:lstStyle/>
          <a:p>
            <a:pPr lvl="0"/>
            <a:r>
              <a:rPr lang="en-US" smtClean="0"/>
              <a:t>Click to edit Master title style</a:t>
            </a:r>
          </a:p>
        </p:txBody>
      </p:sp>
      <p:sp>
        <p:nvSpPr>
          <p:cNvPr id="3082" name="Rectangle 10"/>
          <p:cNvSpPr>
            <a:spLocks noGrp="1" noChangeArrowheads="1"/>
          </p:cNvSpPr>
          <p:nvPr>
            <p:ph type="body" idx="1"/>
          </p:nvPr>
        </p:nvSpPr>
        <p:spPr bwMode="auto">
          <a:xfrm>
            <a:off x="1292225" y="4837113"/>
            <a:ext cx="6223000" cy="165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3092" name="Text Box 20"/>
          <p:cNvSpPr txBox="1">
            <a:spLocks noChangeArrowheads="1"/>
          </p:cNvSpPr>
          <p:nvPr userDrawn="1"/>
        </p:nvSpPr>
        <p:spPr bwMode="auto">
          <a:xfrm>
            <a:off x="29565600" y="21488400"/>
            <a:ext cx="2692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900">
                <a:solidFill>
                  <a:srgbClr val="800000"/>
                </a:solidFill>
                <a:latin typeface="Comic Sans MS" pitchFamily="66" charset="0"/>
              </a:rPr>
              <a:t>Template provided </a:t>
            </a:r>
            <a:r>
              <a:rPr lang="en-US" sz="1000">
                <a:solidFill>
                  <a:srgbClr val="800000"/>
                </a:solidFill>
                <a:latin typeface="Comic Sans MS" pitchFamily="66" charset="0"/>
              </a:rPr>
              <a:t>by</a:t>
            </a:r>
            <a:r>
              <a:rPr lang="en-US" sz="900">
                <a:solidFill>
                  <a:srgbClr val="800000"/>
                </a:solidFill>
                <a:latin typeface="Comic Sans MS" pitchFamily="66" charset="0"/>
              </a:rPr>
              <a:t>: “posters4research.com”</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522288" rtl="0" fontAlgn="base">
        <a:spcBef>
          <a:spcPct val="0"/>
        </a:spcBef>
        <a:spcAft>
          <a:spcPct val="0"/>
        </a:spcAft>
        <a:defRPr sz="4300">
          <a:solidFill>
            <a:schemeClr val="tx2"/>
          </a:solidFill>
          <a:latin typeface="+mj-lt"/>
          <a:ea typeface="+mj-ea"/>
          <a:cs typeface="+mj-cs"/>
        </a:defRPr>
      </a:lvl1pPr>
      <a:lvl2pPr algn="l" defTabSz="522288" rtl="0" fontAlgn="base">
        <a:spcBef>
          <a:spcPct val="0"/>
        </a:spcBef>
        <a:spcAft>
          <a:spcPct val="0"/>
        </a:spcAft>
        <a:defRPr sz="4300">
          <a:solidFill>
            <a:schemeClr val="tx2"/>
          </a:solidFill>
          <a:latin typeface="Arial Black" pitchFamily="34" charset="0"/>
        </a:defRPr>
      </a:lvl2pPr>
      <a:lvl3pPr algn="l" defTabSz="522288" rtl="0" fontAlgn="base">
        <a:spcBef>
          <a:spcPct val="0"/>
        </a:spcBef>
        <a:spcAft>
          <a:spcPct val="0"/>
        </a:spcAft>
        <a:defRPr sz="4300">
          <a:solidFill>
            <a:schemeClr val="tx2"/>
          </a:solidFill>
          <a:latin typeface="Arial Black" pitchFamily="34" charset="0"/>
        </a:defRPr>
      </a:lvl3pPr>
      <a:lvl4pPr algn="l" defTabSz="522288" rtl="0" fontAlgn="base">
        <a:spcBef>
          <a:spcPct val="0"/>
        </a:spcBef>
        <a:spcAft>
          <a:spcPct val="0"/>
        </a:spcAft>
        <a:defRPr sz="4300">
          <a:solidFill>
            <a:schemeClr val="tx2"/>
          </a:solidFill>
          <a:latin typeface="Arial Black" pitchFamily="34" charset="0"/>
        </a:defRPr>
      </a:lvl4pPr>
      <a:lvl5pPr algn="l" defTabSz="522288" rtl="0" fontAlgn="base">
        <a:spcBef>
          <a:spcPct val="0"/>
        </a:spcBef>
        <a:spcAft>
          <a:spcPct val="0"/>
        </a:spcAft>
        <a:defRPr sz="4300">
          <a:solidFill>
            <a:schemeClr val="tx2"/>
          </a:solidFill>
          <a:latin typeface="Arial Black" pitchFamily="34" charset="0"/>
        </a:defRPr>
      </a:lvl5pPr>
      <a:lvl6pPr marL="457200" algn="l" defTabSz="522288" rtl="0" fontAlgn="base">
        <a:spcBef>
          <a:spcPct val="0"/>
        </a:spcBef>
        <a:spcAft>
          <a:spcPct val="0"/>
        </a:spcAft>
        <a:defRPr sz="4300">
          <a:solidFill>
            <a:schemeClr val="tx2"/>
          </a:solidFill>
          <a:latin typeface="Arial Black" pitchFamily="34" charset="0"/>
        </a:defRPr>
      </a:lvl6pPr>
      <a:lvl7pPr marL="914400" algn="l" defTabSz="522288" rtl="0" fontAlgn="base">
        <a:spcBef>
          <a:spcPct val="0"/>
        </a:spcBef>
        <a:spcAft>
          <a:spcPct val="0"/>
        </a:spcAft>
        <a:defRPr sz="4300">
          <a:solidFill>
            <a:schemeClr val="tx2"/>
          </a:solidFill>
          <a:latin typeface="Arial Black" pitchFamily="34" charset="0"/>
        </a:defRPr>
      </a:lvl7pPr>
      <a:lvl8pPr marL="1371600" algn="l" defTabSz="522288" rtl="0" fontAlgn="base">
        <a:spcBef>
          <a:spcPct val="0"/>
        </a:spcBef>
        <a:spcAft>
          <a:spcPct val="0"/>
        </a:spcAft>
        <a:defRPr sz="4300">
          <a:solidFill>
            <a:schemeClr val="tx2"/>
          </a:solidFill>
          <a:latin typeface="Arial Black" pitchFamily="34" charset="0"/>
        </a:defRPr>
      </a:lvl8pPr>
      <a:lvl9pPr marL="1828800" algn="l" defTabSz="522288" rtl="0" fontAlgn="base">
        <a:spcBef>
          <a:spcPct val="0"/>
        </a:spcBef>
        <a:spcAft>
          <a:spcPct val="0"/>
        </a:spcAft>
        <a:defRPr sz="43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400">
          <a:solidFill>
            <a:schemeClr val="tx1"/>
          </a:solidFill>
          <a:latin typeface="+mn-lt"/>
          <a:ea typeface="+mn-ea"/>
          <a:cs typeface="+mn-cs"/>
        </a:defRPr>
      </a:lvl1pPr>
      <a:lvl2pPr marL="422275" indent="-160338" algn="l" defTabSz="522288" rtl="0" fontAlgn="base">
        <a:spcBef>
          <a:spcPct val="20000"/>
        </a:spcBef>
        <a:spcAft>
          <a:spcPct val="0"/>
        </a:spcAft>
        <a:buChar char="–"/>
        <a:defRPr sz="14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userDrawn="1"/>
        </p:nvSpPr>
        <p:spPr bwMode="auto">
          <a:xfrm>
            <a:off x="0" y="3302000"/>
            <a:ext cx="32918400" cy="186436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descr="Parchment"/>
          <p:cNvSpPr>
            <a:spLocks noChangeArrowheads="1"/>
          </p:cNvSpPr>
          <p:nvPr userDrawn="1"/>
        </p:nvSpPr>
        <p:spPr bwMode="auto">
          <a:xfrm flipH="1">
            <a:off x="19907250" y="3759200"/>
            <a:ext cx="601980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userDrawn="1"/>
        </p:nvSpPr>
        <p:spPr bwMode="auto">
          <a:xfrm>
            <a:off x="0" y="12700"/>
            <a:ext cx="32918400" cy="3182938"/>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p:cNvSpPr>
          <p:nvPr userDrawn="1"/>
        </p:nvSpPr>
        <p:spPr bwMode="auto">
          <a:xfrm>
            <a:off x="0" y="3187700"/>
            <a:ext cx="32918400" cy="87313"/>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Rectangle 6" descr="Parchment"/>
          <p:cNvSpPr>
            <a:spLocks noChangeArrowheads="1"/>
          </p:cNvSpPr>
          <p:nvPr userDrawn="1"/>
        </p:nvSpPr>
        <p:spPr bwMode="auto">
          <a:xfrm flipH="1">
            <a:off x="304800" y="3759200"/>
            <a:ext cx="601980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descr="Parchment"/>
          <p:cNvSpPr>
            <a:spLocks noChangeArrowheads="1"/>
          </p:cNvSpPr>
          <p:nvPr userDrawn="1"/>
        </p:nvSpPr>
        <p:spPr bwMode="auto">
          <a:xfrm flipH="1">
            <a:off x="6838950" y="3759200"/>
            <a:ext cx="601980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Rectangle 8" descr="Parchment"/>
          <p:cNvSpPr>
            <a:spLocks noChangeArrowheads="1"/>
          </p:cNvSpPr>
          <p:nvPr userDrawn="1"/>
        </p:nvSpPr>
        <p:spPr bwMode="auto">
          <a:xfrm flipH="1">
            <a:off x="13373100" y="3759200"/>
            <a:ext cx="601980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Rectangle 9"/>
          <p:cNvSpPr>
            <a:spLocks noGrp="1" noChangeArrowheads="1"/>
          </p:cNvSpPr>
          <p:nvPr>
            <p:ph type="title"/>
          </p:nvPr>
        </p:nvSpPr>
        <p:spPr bwMode="auto">
          <a:xfrm>
            <a:off x="720725" y="849313"/>
            <a:ext cx="314436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ctr" anchorCtr="0" compatLnSpc="1">
            <a:prstTxWarp prst="textNoShape">
              <a:avLst/>
            </a:prstTxWarp>
          </a:bodyPr>
          <a:lstStyle/>
          <a:p>
            <a:pPr lvl="0"/>
            <a:r>
              <a:rPr lang="en-US" smtClean="0"/>
              <a:t>Click to edit Master title style</a:t>
            </a:r>
          </a:p>
        </p:txBody>
      </p:sp>
      <p:sp>
        <p:nvSpPr>
          <p:cNvPr id="9226" name="Rectangle 10"/>
          <p:cNvSpPr>
            <a:spLocks noGrp="1" noChangeArrowheads="1"/>
          </p:cNvSpPr>
          <p:nvPr>
            <p:ph type="body" idx="1"/>
          </p:nvPr>
        </p:nvSpPr>
        <p:spPr bwMode="auto">
          <a:xfrm>
            <a:off x="1143000" y="4495800"/>
            <a:ext cx="4422775" cy="165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41" tIns="26119" rIns="52241" bIns="2611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9236" name="Rectangle 20" descr="Parchment"/>
          <p:cNvSpPr>
            <a:spLocks noChangeArrowheads="1"/>
          </p:cNvSpPr>
          <p:nvPr userDrawn="1"/>
        </p:nvSpPr>
        <p:spPr bwMode="auto">
          <a:xfrm flipH="1">
            <a:off x="26441400" y="3711575"/>
            <a:ext cx="601980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7" name="Text Box 21"/>
          <p:cNvSpPr txBox="1">
            <a:spLocks noChangeArrowheads="1"/>
          </p:cNvSpPr>
          <p:nvPr userDrawn="1"/>
        </p:nvSpPr>
        <p:spPr bwMode="auto">
          <a:xfrm>
            <a:off x="29565600" y="21488400"/>
            <a:ext cx="2692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900">
                <a:solidFill>
                  <a:srgbClr val="800000"/>
                </a:solidFill>
                <a:latin typeface="Comic Sans MS" pitchFamily="66" charset="0"/>
              </a:rPr>
              <a:t>Template provided </a:t>
            </a:r>
            <a:r>
              <a:rPr lang="en-US" sz="1000">
                <a:solidFill>
                  <a:srgbClr val="800000"/>
                </a:solidFill>
                <a:latin typeface="Comic Sans MS" pitchFamily="66" charset="0"/>
              </a:rPr>
              <a:t>by</a:t>
            </a:r>
            <a:r>
              <a:rPr lang="en-US" sz="900">
                <a:solidFill>
                  <a:srgbClr val="800000"/>
                </a:solidFill>
                <a:latin typeface="Comic Sans MS" pitchFamily="66" charset="0"/>
              </a:rPr>
              <a:t>: “posters4research.com”</a:t>
            </a: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522288" rtl="0" fontAlgn="base">
        <a:spcBef>
          <a:spcPct val="0"/>
        </a:spcBef>
        <a:spcAft>
          <a:spcPct val="0"/>
        </a:spcAft>
        <a:defRPr sz="4300">
          <a:solidFill>
            <a:schemeClr val="tx2"/>
          </a:solidFill>
          <a:latin typeface="+mj-lt"/>
          <a:ea typeface="+mj-ea"/>
          <a:cs typeface="+mj-cs"/>
        </a:defRPr>
      </a:lvl1pPr>
      <a:lvl2pPr algn="l" defTabSz="522288" rtl="0" fontAlgn="base">
        <a:spcBef>
          <a:spcPct val="0"/>
        </a:spcBef>
        <a:spcAft>
          <a:spcPct val="0"/>
        </a:spcAft>
        <a:defRPr sz="4300">
          <a:solidFill>
            <a:schemeClr val="tx2"/>
          </a:solidFill>
          <a:latin typeface="Arial Black" pitchFamily="34" charset="0"/>
        </a:defRPr>
      </a:lvl2pPr>
      <a:lvl3pPr algn="l" defTabSz="522288" rtl="0" fontAlgn="base">
        <a:spcBef>
          <a:spcPct val="0"/>
        </a:spcBef>
        <a:spcAft>
          <a:spcPct val="0"/>
        </a:spcAft>
        <a:defRPr sz="4300">
          <a:solidFill>
            <a:schemeClr val="tx2"/>
          </a:solidFill>
          <a:latin typeface="Arial Black" pitchFamily="34" charset="0"/>
        </a:defRPr>
      </a:lvl3pPr>
      <a:lvl4pPr algn="l" defTabSz="522288" rtl="0" fontAlgn="base">
        <a:spcBef>
          <a:spcPct val="0"/>
        </a:spcBef>
        <a:spcAft>
          <a:spcPct val="0"/>
        </a:spcAft>
        <a:defRPr sz="4300">
          <a:solidFill>
            <a:schemeClr val="tx2"/>
          </a:solidFill>
          <a:latin typeface="Arial Black" pitchFamily="34" charset="0"/>
        </a:defRPr>
      </a:lvl4pPr>
      <a:lvl5pPr algn="l" defTabSz="522288" rtl="0" fontAlgn="base">
        <a:spcBef>
          <a:spcPct val="0"/>
        </a:spcBef>
        <a:spcAft>
          <a:spcPct val="0"/>
        </a:spcAft>
        <a:defRPr sz="4300">
          <a:solidFill>
            <a:schemeClr val="tx2"/>
          </a:solidFill>
          <a:latin typeface="Arial Black" pitchFamily="34" charset="0"/>
        </a:defRPr>
      </a:lvl5pPr>
      <a:lvl6pPr marL="457200" algn="l" defTabSz="522288" rtl="0" fontAlgn="base">
        <a:spcBef>
          <a:spcPct val="0"/>
        </a:spcBef>
        <a:spcAft>
          <a:spcPct val="0"/>
        </a:spcAft>
        <a:defRPr sz="4300">
          <a:solidFill>
            <a:schemeClr val="tx2"/>
          </a:solidFill>
          <a:latin typeface="Arial Black" pitchFamily="34" charset="0"/>
        </a:defRPr>
      </a:lvl6pPr>
      <a:lvl7pPr marL="914400" algn="l" defTabSz="522288" rtl="0" fontAlgn="base">
        <a:spcBef>
          <a:spcPct val="0"/>
        </a:spcBef>
        <a:spcAft>
          <a:spcPct val="0"/>
        </a:spcAft>
        <a:defRPr sz="4300">
          <a:solidFill>
            <a:schemeClr val="tx2"/>
          </a:solidFill>
          <a:latin typeface="Arial Black" pitchFamily="34" charset="0"/>
        </a:defRPr>
      </a:lvl7pPr>
      <a:lvl8pPr marL="1371600" algn="l" defTabSz="522288" rtl="0" fontAlgn="base">
        <a:spcBef>
          <a:spcPct val="0"/>
        </a:spcBef>
        <a:spcAft>
          <a:spcPct val="0"/>
        </a:spcAft>
        <a:defRPr sz="4300">
          <a:solidFill>
            <a:schemeClr val="tx2"/>
          </a:solidFill>
          <a:latin typeface="Arial Black" pitchFamily="34" charset="0"/>
        </a:defRPr>
      </a:lvl8pPr>
      <a:lvl9pPr marL="1828800" algn="l" defTabSz="522288" rtl="0" fontAlgn="base">
        <a:spcBef>
          <a:spcPct val="0"/>
        </a:spcBef>
        <a:spcAft>
          <a:spcPct val="0"/>
        </a:spcAft>
        <a:defRPr sz="43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400">
          <a:solidFill>
            <a:schemeClr val="tx1"/>
          </a:solidFill>
          <a:latin typeface="+mn-lt"/>
          <a:ea typeface="+mn-ea"/>
          <a:cs typeface="+mn-cs"/>
        </a:defRPr>
      </a:lvl1pPr>
      <a:lvl2pPr marL="422275" indent="-160338" algn="l" defTabSz="522288" rtl="0" fontAlgn="base">
        <a:spcBef>
          <a:spcPct val="20000"/>
        </a:spcBef>
        <a:spcAft>
          <a:spcPct val="0"/>
        </a:spcAft>
        <a:buChar char="–"/>
        <a:defRPr sz="14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3302000"/>
            <a:ext cx="32918400" cy="186436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userDrawn="1"/>
        </p:nvSpPr>
        <p:spPr bwMode="auto">
          <a:xfrm>
            <a:off x="0" y="0"/>
            <a:ext cx="32918400" cy="31829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Rectangle 4"/>
          <p:cNvSpPr>
            <a:spLocks noChangeArrowheads="1"/>
          </p:cNvSpPr>
          <p:nvPr userDrawn="1"/>
        </p:nvSpPr>
        <p:spPr bwMode="auto">
          <a:xfrm>
            <a:off x="0" y="3200400"/>
            <a:ext cx="32918400" cy="87313"/>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Rectangle 5" descr="Parchment"/>
          <p:cNvSpPr>
            <a:spLocks noChangeArrowheads="1"/>
          </p:cNvSpPr>
          <p:nvPr userDrawn="1"/>
        </p:nvSpPr>
        <p:spPr bwMode="auto">
          <a:xfrm>
            <a:off x="514350"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descr="Parchment"/>
          <p:cNvSpPr>
            <a:spLocks noChangeArrowheads="1"/>
          </p:cNvSpPr>
          <p:nvPr userDrawn="1"/>
        </p:nvSpPr>
        <p:spPr bwMode="auto">
          <a:xfrm>
            <a:off x="24803100"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p:cNvSpPr>
            <a:spLocks noGrp="1" noChangeArrowheads="1"/>
          </p:cNvSpPr>
          <p:nvPr>
            <p:ph type="title"/>
          </p:nvPr>
        </p:nvSpPr>
        <p:spPr bwMode="auto">
          <a:xfrm>
            <a:off x="720725" y="849313"/>
            <a:ext cx="314436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9" tIns="26118" rIns="52239" bIns="26118" numCol="1" anchor="ctr" anchorCtr="0" compatLnSpc="1">
            <a:prstTxWarp prst="textNoShape">
              <a:avLst/>
            </a:prstTxWarp>
          </a:bodyPr>
          <a:lstStyle/>
          <a:p>
            <a:pPr lvl="0"/>
            <a:r>
              <a:rPr lang="en-US" smtClean="0"/>
              <a:t>Click to edit Master title style</a:t>
            </a:r>
          </a:p>
        </p:txBody>
      </p:sp>
      <p:sp>
        <p:nvSpPr>
          <p:cNvPr id="4104" name="Rectangle 8"/>
          <p:cNvSpPr>
            <a:spLocks noGrp="1" noChangeArrowheads="1"/>
          </p:cNvSpPr>
          <p:nvPr>
            <p:ph type="body" idx="1"/>
          </p:nvPr>
        </p:nvSpPr>
        <p:spPr bwMode="auto">
          <a:xfrm>
            <a:off x="1292225" y="4837113"/>
            <a:ext cx="6223000" cy="165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9" tIns="26118" rIns="52239" bIns="26118"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4105" name="Rectangle 9" descr="Parchment"/>
          <p:cNvSpPr>
            <a:spLocks noChangeArrowheads="1"/>
          </p:cNvSpPr>
          <p:nvPr userDrawn="1"/>
        </p:nvSpPr>
        <p:spPr bwMode="auto">
          <a:xfrm>
            <a:off x="8621713" y="3762375"/>
            <a:ext cx="15559087" cy="814070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 name="Rectangle 10" descr="Parchment"/>
          <p:cNvSpPr>
            <a:spLocks noChangeArrowheads="1"/>
          </p:cNvSpPr>
          <p:nvPr userDrawn="1"/>
        </p:nvSpPr>
        <p:spPr bwMode="auto">
          <a:xfrm>
            <a:off x="8621713" y="12506325"/>
            <a:ext cx="15559087" cy="895350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7" name="Text Box 11"/>
          <p:cNvSpPr txBox="1">
            <a:spLocks noChangeArrowheads="1"/>
          </p:cNvSpPr>
          <p:nvPr userDrawn="1"/>
        </p:nvSpPr>
        <p:spPr bwMode="auto">
          <a:xfrm>
            <a:off x="29565600" y="21488400"/>
            <a:ext cx="2692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900">
                <a:solidFill>
                  <a:srgbClr val="800000"/>
                </a:solidFill>
                <a:latin typeface="Comic Sans MS" pitchFamily="66" charset="0"/>
              </a:rPr>
              <a:t>Template provided </a:t>
            </a:r>
            <a:r>
              <a:rPr lang="en-US" sz="1000">
                <a:solidFill>
                  <a:srgbClr val="800000"/>
                </a:solidFill>
                <a:latin typeface="Comic Sans MS" pitchFamily="66" charset="0"/>
              </a:rPr>
              <a:t>by</a:t>
            </a:r>
            <a:r>
              <a:rPr lang="en-US" sz="900">
                <a:solidFill>
                  <a:srgbClr val="800000"/>
                </a:solidFill>
                <a:latin typeface="Comic Sans MS" pitchFamily="66" charset="0"/>
              </a:rPr>
              <a:t>: “posters4research.com”</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522288" rtl="0" fontAlgn="base">
        <a:spcBef>
          <a:spcPct val="0"/>
        </a:spcBef>
        <a:spcAft>
          <a:spcPct val="0"/>
        </a:spcAft>
        <a:defRPr sz="4300">
          <a:solidFill>
            <a:schemeClr val="tx2"/>
          </a:solidFill>
          <a:latin typeface="+mj-lt"/>
          <a:ea typeface="+mj-ea"/>
          <a:cs typeface="+mj-cs"/>
        </a:defRPr>
      </a:lvl1pPr>
      <a:lvl2pPr algn="l" defTabSz="522288" rtl="0" fontAlgn="base">
        <a:spcBef>
          <a:spcPct val="0"/>
        </a:spcBef>
        <a:spcAft>
          <a:spcPct val="0"/>
        </a:spcAft>
        <a:defRPr sz="4300">
          <a:solidFill>
            <a:schemeClr val="tx2"/>
          </a:solidFill>
          <a:latin typeface="Arial Black" pitchFamily="34" charset="0"/>
        </a:defRPr>
      </a:lvl2pPr>
      <a:lvl3pPr algn="l" defTabSz="522288" rtl="0" fontAlgn="base">
        <a:spcBef>
          <a:spcPct val="0"/>
        </a:spcBef>
        <a:spcAft>
          <a:spcPct val="0"/>
        </a:spcAft>
        <a:defRPr sz="4300">
          <a:solidFill>
            <a:schemeClr val="tx2"/>
          </a:solidFill>
          <a:latin typeface="Arial Black" pitchFamily="34" charset="0"/>
        </a:defRPr>
      </a:lvl3pPr>
      <a:lvl4pPr algn="l" defTabSz="522288" rtl="0" fontAlgn="base">
        <a:spcBef>
          <a:spcPct val="0"/>
        </a:spcBef>
        <a:spcAft>
          <a:spcPct val="0"/>
        </a:spcAft>
        <a:defRPr sz="4300">
          <a:solidFill>
            <a:schemeClr val="tx2"/>
          </a:solidFill>
          <a:latin typeface="Arial Black" pitchFamily="34" charset="0"/>
        </a:defRPr>
      </a:lvl4pPr>
      <a:lvl5pPr algn="l" defTabSz="522288" rtl="0" fontAlgn="base">
        <a:spcBef>
          <a:spcPct val="0"/>
        </a:spcBef>
        <a:spcAft>
          <a:spcPct val="0"/>
        </a:spcAft>
        <a:defRPr sz="4300">
          <a:solidFill>
            <a:schemeClr val="tx2"/>
          </a:solidFill>
          <a:latin typeface="Arial Black" pitchFamily="34" charset="0"/>
        </a:defRPr>
      </a:lvl5pPr>
      <a:lvl6pPr marL="457200" algn="l" defTabSz="522288" rtl="0" fontAlgn="base">
        <a:spcBef>
          <a:spcPct val="0"/>
        </a:spcBef>
        <a:spcAft>
          <a:spcPct val="0"/>
        </a:spcAft>
        <a:defRPr sz="4300">
          <a:solidFill>
            <a:schemeClr val="tx2"/>
          </a:solidFill>
          <a:latin typeface="Arial Black" pitchFamily="34" charset="0"/>
        </a:defRPr>
      </a:lvl6pPr>
      <a:lvl7pPr marL="914400" algn="l" defTabSz="522288" rtl="0" fontAlgn="base">
        <a:spcBef>
          <a:spcPct val="0"/>
        </a:spcBef>
        <a:spcAft>
          <a:spcPct val="0"/>
        </a:spcAft>
        <a:defRPr sz="4300">
          <a:solidFill>
            <a:schemeClr val="tx2"/>
          </a:solidFill>
          <a:latin typeface="Arial Black" pitchFamily="34" charset="0"/>
        </a:defRPr>
      </a:lvl7pPr>
      <a:lvl8pPr marL="1371600" algn="l" defTabSz="522288" rtl="0" fontAlgn="base">
        <a:spcBef>
          <a:spcPct val="0"/>
        </a:spcBef>
        <a:spcAft>
          <a:spcPct val="0"/>
        </a:spcAft>
        <a:defRPr sz="4300">
          <a:solidFill>
            <a:schemeClr val="tx2"/>
          </a:solidFill>
          <a:latin typeface="Arial Black" pitchFamily="34" charset="0"/>
        </a:defRPr>
      </a:lvl8pPr>
      <a:lvl9pPr marL="1828800" algn="l" defTabSz="522288" rtl="0" fontAlgn="base">
        <a:spcBef>
          <a:spcPct val="0"/>
        </a:spcBef>
        <a:spcAft>
          <a:spcPct val="0"/>
        </a:spcAft>
        <a:defRPr sz="43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400">
          <a:solidFill>
            <a:schemeClr val="tx1"/>
          </a:solidFill>
          <a:latin typeface="+mn-lt"/>
          <a:ea typeface="+mn-ea"/>
          <a:cs typeface="+mn-cs"/>
        </a:defRPr>
      </a:lvl1pPr>
      <a:lvl2pPr marL="422275" indent="-160338" algn="l" defTabSz="522288" rtl="0" fontAlgn="base">
        <a:spcBef>
          <a:spcPct val="20000"/>
        </a:spcBef>
        <a:spcAft>
          <a:spcPct val="0"/>
        </a:spcAft>
        <a:buChar char="–"/>
        <a:defRPr sz="14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userDrawn="1"/>
        </p:nvSpPr>
        <p:spPr bwMode="auto">
          <a:xfrm>
            <a:off x="0" y="3302000"/>
            <a:ext cx="32918400" cy="186436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userDrawn="1"/>
        </p:nvSpPr>
        <p:spPr bwMode="auto">
          <a:xfrm>
            <a:off x="0" y="0"/>
            <a:ext cx="32918400" cy="31829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descr="Parchment"/>
          <p:cNvSpPr>
            <a:spLocks noChangeArrowheads="1"/>
          </p:cNvSpPr>
          <p:nvPr userDrawn="1"/>
        </p:nvSpPr>
        <p:spPr bwMode="auto">
          <a:xfrm>
            <a:off x="590550" y="3759200"/>
            <a:ext cx="317563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userDrawn="1"/>
        </p:nvSpPr>
        <p:spPr bwMode="auto">
          <a:xfrm>
            <a:off x="0" y="3200400"/>
            <a:ext cx="32918400" cy="87313"/>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Grp="1" noChangeArrowheads="1"/>
          </p:cNvSpPr>
          <p:nvPr>
            <p:ph type="title"/>
          </p:nvPr>
        </p:nvSpPr>
        <p:spPr bwMode="auto">
          <a:xfrm>
            <a:off x="720725" y="849313"/>
            <a:ext cx="314436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6" tIns="26117" rIns="52236" bIns="26117" numCol="1" anchor="ctr" anchorCtr="0" compatLnSpc="1">
            <a:prstTxWarp prst="textNoShape">
              <a:avLst/>
            </a:prstTxWarp>
          </a:bodyPr>
          <a:lstStyle/>
          <a:p>
            <a:pPr lvl="0"/>
            <a:r>
              <a:rPr lang="en-US" smtClean="0"/>
              <a:t>Click to edit Master title style</a:t>
            </a:r>
          </a:p>
        </p:txBody>
      </p:sp>
      <p:sp>
        <p:nvSpPr>
          <p:cNvPr id="5127" name="Rectangle 7"/>
          <p:cNvSpPr>
            <a:spLocks noGrp="1" noChangeArrowheads="1"/>
          </p:cNvSpPr>
          <p:nvPr>
            <p:ph type="body" idx="1"/>
          </p:nvPr>
        </p:nvSpPr>
        <p:spPr bwMode="auto">
          <a:xfrm>
            <a:off x="1292225" y="4192588"/>
            <a:ext cx="30302200" cy="1670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6" tIns="26117" rIns="52236" bIns="26117"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5128" name="Text Box 8"/>
          <p:cNvSpPr txBox="1">
            <a:spLocks noChangeArrowheads="1"/>
          </p:cNvSpPr>
          <p:nvPr userDrawn="1"/>
        </p:nvSpPr>
        <p:spPr bwMode="auto">
          <a:xfrm>
            <a:off x="29565600" y="21488400"/>
            <a:ext cx="2692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900">
                <a:solidFill>
                  <a:srgbClr val="800000"/>
                </a:solidFill>
                <a:latin typeface="Comic Sans MS" pitchFamily="66" charset="0"/>
              </a:rPr>
              <a:t>Template provided </a:t>
            </a:r>
            <a:r>
              <a:rPr lang="en-US" sz="1000">
                <a:solidFill>
                  <a:srgbClr val="800000"/>
                </a:solidFill>
                <a:latin typeface="Comic Sans MS" pitchFamily="66" charset="0"/>
              </a:rPr>
              <a:t>by</a:t>
            </a:r>
            <a:r>
              <a:rPr lang="en-US" sz="900">
                <a:solidFill>
                  <a:srgbClr val="800000"/>
                </a:solidFill>
                <a:latin typeface="Comic Sans MS" pitchFamily="66" charset="0"/>
              </a:rPr>
              <a:t>: “posters4research.com”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userDrawn="1"/>
        </p:nvSpPr>
        <p:spPr bwMode="auto">
          <a:xfrm>
            <a:off x="0" y="3302000"/>
            <a:ext cx="32918400" cy="186436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userDrawn="1"/>
        </p:nvSpPr>
        <p:spPr bwMode="auto">
          <a:xfrm>
            <a:off x="0" y="0"/>
            <a:ext cx="32918400" cy="31829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ChangeArrowheads="1"/>
          </p:cNvSpPr>
          <p:nvPr userDrawn="1"/>
        </p:nvSpPr>
        <p:spPr bwMode="auto">
          <a:xfrm>
            <a:off x="0" y="3200400"/>
            <a:ext cx="32918400" cy="87313"/>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 name="Rectangle 5" descr="Parchment"/>
          <p:cNvSpPr>
            <a:spLocks noChangeArrowheads="1"/>
          </p:cNvSpPr>
          <p:nvPr userDrawn="1"/>
        </p:nvSpPr>
        <p:spPr bwMode="auto">
          <a:xfrm>
            <a:off x="514350" y="3667125"/>
            <a:ext cx="10229850" cy="176974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Rectangle 6"/>
          <p:cNvSpPr>
            <a:spLocks noGrp="1" noChangeArrowheads="1"/>
          </p:cNvSpPr>
          <p:nvPr>
            <p:ph type="title"/>
          </p:nvPr>
        </p:nvSpPr>
        <p:spPr bwMode="auto">
          <a:xfrm>
            <a:off x="720725" y="849313"/>
            <a:ext cx="314436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3" tIns="26116" rIns="52233" bIns="26116" numCol="1" anchor="ctr" anchorCtr="0" compatLnSpc="1">
            <a:prstTxWarp prst="textNoShape">
              <a:avLst/>
            </a:prstTxWarp>
          </a:bodyPr>
          <a:lstStyle/>
          <a:p>
            <a:pPr lvl="0"/>
            <a:r>
              <a:rPr lang="en-US" smtClean="0"/>
              <a:t>Click to edit Master title style</a:t>
            </a:r>
          </a:p>
        </p:txBody>
      </p:sp>
      <p:sp>
        <p:nvSpPr>
          <p:cNvPr id="6151" name="Rectangle 7"/>
          <p:cNvSpPr>
            <a:spLocks noGrp="1" noChangeArrowheads="1"/>
          </p:cNvSpPr>
          <p:nvPr>
            <p:ph type="body" idx="1"/>
          </p:nvPr>
        </p:nvSpPr>
        <p:spPr bwMode="auto">
          <a:xfrm>
            <a:off x="1292225" y="4278313"/>
            <a:ext cx="8648700" cy="165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3" tIns="26116" rIns="52233" bIns="26116"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6152" name="Rectangle 8" descr="Parchment"/>
          <p:cNvSpPr>
            <a:spLocks noChangeArrowheads="1"/>
          </p:cNvSpPr>
          <p:nvPr userDrawn="1"/>
        </p:nvSpPr>
        <p:spPr bwMode="auto">
          <a:xfrm>
            <a:off x="11336338" y="3667125"/>
            <a:ext cx="10229850" cy="176974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 name="Rectangle 9" descr="Parchment"/>
          <p:cNvSpPr>
            <a:spLocks noChangeArrowheads="1"/>
          </p:cNvSpPr>
          <p:nvPr userDrawn="1"/>
        </p:nvSpPr>
        <p:spPr bwMode="auto">
          <a:xfrm>
            <a:off x="22161500" y="3667125"/>
            <a:ext cx="10229850" cy="176974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 name="Text Box 10"/>
          <p:cNvSpPr txBox="1">
            <a:spLocks noChangeArrowheads="1"/>
          </p:cNvSpPr>
          <p:nvPr userDrawn="1"/>
        </p:nvSpPr>
        <p:spPr bwMode="auto">
          <a:xfrm>
            <a:off x="29565600" y="21488400"/>
            <a:ext cx="2692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900">
                <a:solidFill>
                  <a:srgbClr val="800000"/>
                </a:solidFill>
                <a:latin typeface="Comic Sans MS" pitchFamily="66" charset="0"/>
              </a:rPr>
              <a:t>Template provided </a:t>
            </a:r>
            <a:r>
              <a:rPr lang="en-US" sz="1000">
                <a:solidFill>
                  <a:srgbClr val="800000"/>
                </a:solidFill>
                <a:latin typeface="Comic Sans MS" pitchFamily="66" charset="0"/>
              </a:rPr>
              <a:t>by</a:t>
            </a:r>
            <a:r>
              <a:rPr lang="en-US" sz="900">
                <a:solidFill>
                  <a:srgbClr val="800000"/>
                </a:solidFill>
                <a:latin typeface="Comic Sans MS" pitchFamily="66" charset="0"/>
              </a:rPr>
              <a:t>: “posters4research.com”</a:t>
            </a: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userDrawn="1"/>
        </p:nvSpPr>
        <p:spPr bwMode="auto">
          <a:xfrm>
            <a:off x="0" y="3302000"/>
            <a:ext cx="32918400" cy="186436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userDrawn="1"/>
        </p:nvSpPr>
        <p:spPr bwMode="auto">
          <a:xfrm>
            <a:off x="0" y="0"/>
            <a:ext cx="32918400" cy="31829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userDrawn="1"/>
        </p:nvSpPr>
        <p:spPr bwMode="auto">
          <a:xfrm>
            <a:off x="0" y="3200400"/>
            <a:ext cx="32918400" cy="87313"/>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descr="Parchment"/>
          <p:cNvSpPr>
            <a:spLocks noChangeArrowheads="1"/>
          </p:cNvSpPr>
          <p:nvPr userDrawn="1"/>
        </p:nvSpPr>
        <p:spPr bwMode="auto">
          <a:xfrm>
            <a:off x="496888" y="3759200"/>
            <a:ext cx="156019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Rectangle 6" descr="Parchment"/>
          <p:cNvSpPr>
            <a:spLocks noChangeArrowheads="1"/>
          </p:cNvSpPr>
          <p:nvPr userDrawn="1"/>
        </p:nvSpPr>
        <p:spPr bwMode="auto">
          <a:xfrm>
            <a:off x="16705263"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Rectangle 7" descr="Parchment"/>
          <p:cNvSpPr>
            <a:spLocks noChangeArrowheads="1"/>
          </p:cNvSpPr>
          <p:nvPr userDrawn="1"/>
        </p:nvSpPr>
        <p:spPr bwMode="auto">
          <a:xfrm>
            <a:off x="24803100"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Rectangle 8"/>
          <p:cNvSpPr>
            <a:spLocks noGrp="1" noChangeArrowheads="1"/>
          </p:cNvSpPr>
          <p:nvPr>
            <p:ph type="title"/>
          </p:nvPr>
        </p:nvSpPr>
        <p:spPr bwMode="auto">
          <a:xfrm>
            <a:off x="720725" y="849313"/>
            <a:ext cx="314436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1" tIns="26115" rIns="52231" bIns="26115" numCol="1" anchor="ctr" anchorCtr="0" compatLnSpc="1">
            <a:prstTxWarp prst="textNoShape">
              <a:avLst/>
            </a:prstTxWarp>
          </a:bodyPr>
          <a:lstStyle/>
          <a:p>
            <a:pPr lvl="0"/>
            <a:r>
              <a:rPr lang="en-US" smtClean="0"/>
              <a:t>Click to edit Master title style</a:t>
            </a:r>
          </a:p>
        </p:txBody>
      </p:sp>
      <p:sp>
        <p:nvSpPr>
          <p:cNvPr id="7177" name="Rectangle 9"/>
          <p:cNvSpPr>
            <a:spLocks noGrp="1" noChangeArrowheads="1"/>
          </p:cNvSpPr>
          <p:nvPr>
            <p:ph type="body" idx="1"/>
          </p:nvPr>
        </p:nvSpPr>
        <p:spPr bwMode="auto">
          <a:xfrm>
            <a:off x="1292225" y="4837113"/>
            <a:ext cx="6223000" cy="165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31" tIns="26115" rIns="52231" bIns="26115"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7178" name="Text Box 10"/>
          <p:cNvSpPr txBox="1">
            <a:spLocks noChangeArrowheads="1"/>
          </p:cNvSpPr>
          <p:nvPr userDrawn="1"/>
        </p:nvSpPr>
        <p:spPr bwMode="auto">
          <a:xfrm>
            <a:off x="29565600" y="21488400"/>
            <a:ext cx="2692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900">
                <a:solidFill>
                  <a:srgbClr val="800000"/>
                </a:solidFill>
                <a:latin typeface="Comic Sans MS" pitchFamily="66" charset="0"/>
              </a:rPr>
              <a:t>Template provided </a:t>
            </a:r>
            <a:r>
              <a:rPr lang="en-US" sz="1000">
                <a:solidFill>
                  <a:srgbClr val="800000"/>
                </a:solidFill>
                <a:latin typeface="Comic Sans MS" pitchFamily="66" charset="0"/>
              </a:rPr>
              <a:t>by</a:t>
            </a:r>
            <a:r>
              <a:rPr lang="en-US" sz="900">
                <a:solidFill>
                  <a:srgbClr val="800000"/>
                </a:solidFill>
                <a:latin typeface="Comic Sans MS" pitchFamily="66" charset="0"/>
              </a:rPr>
              <a:t>: “posters4research.com”</a:t>
            </a:r>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userDrawn="1"/>
        </p:nvSpPr>
        <p:spPr bwMode="auto">
          <a:xfrm>
            <a:off x="0" y="3302000"/>
            <a:ext cx="32918400" cy="186436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userDrawn="1"/>
        </p:nvSpPr>
        <p:spPr bwMode="auto">
          <a:xfrm>
            <a:off x="0" y="0"/>
            <a:ext cx="32918400" cy="31829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ChangeArrowheads="1"/>
          </p:cNvSpPr>
          <p:nvPr userDrawn="1"/>
        </p:nvSpPr>
        <p:spPr bwMode="auto">
          <a:xfrm>
            <a:off x="0" y="3200400"/>
            <a:ext cx="32918400" cy="87313"/>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descr="Parchment"/>
          <p:cNvSpPr>
            <a:spLocks noChangeArrowheads="1"/>
          </p:cNvSpPr>
          <p:nvPr userDrawn="1"/>
        </p:nvSpPr>
        <p:spPr bwMode="auto">
          <a:xfrm>
            <a:off x="514350"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descr="Parchment"/>
          <p:cNvSpPr>
            <a:spLocks noChangeArrowheads="1"/>
          </p:cNvSpPr>
          <p:nvPr userDrawn="1"/>
        </p:nvSpPr>
        <p:spPr bwMode="auto">
          <a:xfrm>
            <a:off x="8612188" y="3759200"/>
            <a:ext cx="74866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Rectangle 7" descr="Parchment"/>
          <p:cNvSpPr>
            <a:spLocks noChangeArrowheads="1"/>
          </p:cNvSpPr>
          <p:nvPr userDrawn="1"/>
        </p:nvSpPr>
        <p:spPr bwMode="auto">
          <a:xfrm>
            <a:off x="16705263" y="3759200"/>
            <a:ext cx="15563850" cy="17700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0" name="Rectangle 8"/>
          <p:cNvSpPr>
            <a:spLocks noGrp="1" noChangeArrowheads="1"/>
          </p:cNvSpPr>
          <p:nvPr>
            <p:ph type="title"/>
          </p:nvPr>
        </p:nvSpPr>
        <p:spPr bwMode="auto">
          <a:xfrm>
            <a:off x="720725" y="849313"/>
            <a:ext cx="314436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28" tIns="26114" rIns="52228" bIns="26114" numCol="1" anchor="ctr" anchorCtr="0" compatLnSpc="1">
            <a:prstTxWarp prst="textNoShape">
              <a:avLst/>
            </a:prstTxWarp>
          </a:bodyPr>
          <a:lstStyle/>
          <a:p>
            <a:pPr lvl="0"/>
            <a:r>
              <a:rPr lang="en-US" smtClean="0"/>
              <a:t>Click to edit Master title style</a:t>
            </a:r>
          </a:p>
        </p:txBody>
      </p:sp>
      <p:sp>
        <p:nvSpPr>
          <p:cNvPr id="8201" name="Rectangle 9"/>
          <p:cNvSpPr>
            <a:spLocks noGrp="1" noChangeArrowheads="1"/>
          </p:cNvSpPr>
          <p:nvPr>
            <p:ph type="body" idx="1"/>
          </p:nvPr>
        </p:nvSpPr>
        <p:spPr bwMode="auto">
          <a:xfrm>
            <a:off x="1292225" y="4837113"/>
            <a:ext cx="6223000" cy="165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2228" tIns="26114" rIns="52228" bIns="2611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202" name="Text Box 10"/>
          <p:cNvSpPr txBox="1">
            <a:spLocks noChangeArrowheads="1"/>
          </p:cNvSpPr>
          <p:nvPr userDrawn="1"/>
        </p:nvSpPr>
        <p:spPr bwMode="auto">
          <a:xfrm>
            <a:off x="29565600" y="21488400"/>
            <a:ext cx="2692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900">
                <a:solidFill>
                  <a:srgbClr val="800000"/>
                </a:solidFill>
                <a:latin typeface="Comic Sans MS" pitchFamily="66" charset="0"/>
              </a:rPr>
              <a:t>Template provided </a:t>
            </a:r>
            <a:r>
              <a:rPr lang="en-US" sz="1000">
                <a:solidFill>
                  <a:srgbClr val="800000"/>
                </a:solidFill>
                <a:latin typeface="Comic Sans MS" pitchFamily="66" charset="0"/>
              </a:rPr>
              <a:t>by</a:t>
            </a:r>
            <a:r>
              <a:rPr lang="en-US" sz="900">
                <a:solidFill>
                  <a:srgbClr val="800000"/>
                </a:solidFill>
                <a:latin typeface="Comic Sans MS" pitchFamily="66" charset="0"/>
              </a:rPr>
              <a:t>: “posters4research.com”</a:t>
            </a: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522288" rtl="0" fontAlgn="base">
        <a:spcBef>
          <a:spcPct val="0"/>
        </a:spcBef>
        <a:spcAft>
          <a:spcPct val="0"/>
        </a:spcAft>
        <a:defRPr sz="4900">
          <a:solidFill>
            <a:schemeClr val="tx2"/>
          </a:solidFill>
          <a:latin typeface="+mj-lt"/>
          <a:ea typeface="+mj-ea"/>
          <a:cs typeface="+mj-cs"/>
        </a:defRPr>
      </a:lvl1pPr>
      <a:lvl2pPr algn="l" defTabSz="522288" rtl="0" fontAlgn="base">
        <a:spcBef>
          <a:spcPct val="0"/>
        </a:spcBef>
        <a:spcAft>
          <a:spcPct val="0"/>
        </a:spcAft>
        <a:defRPr sz="4900">
          <a:solidFill>
            <a:schemeClr val="tx2"/>
          </a:solidFill>
          <a:latin typeface="Arial Black" pitchFamily="34" charset="0"/>
        </a:defRPr>
      </a:lvl2pPr>
      <a:lvl3pPr algn="l" defTabSz="522288" rtl="0" fontAlgn="base">
        <a:spcBef>
          <a:spcPct val="0"/>
        </a:spcBef>
        <a:spcAft>
          <a:spcPct val="0"/>
        </a:spcAft>
        <a:defRPr sz="4900">
          <a:solidFill>
            <a:schemeClr val="tx2"/>
          </a:solidFill>
          <a:latin typeface="Arial Black" pitchFamily="34" charset="0"/>
        </a:defRPr>
      </a:lvl3pPr>
      <a:lvl4pPr algn="l" defTabSz="522288" rtl="0" fontAlgn="base">
        <a:spcBef>
          <a:spcPct val="0"/>
        </a:spcBef>
        <a:spcAft>
          <a:spcPct val="0"/>
        </a:spcAft>
        <a:defRPr sz="4900">
          <a:solidFill>
            <a:schemeClr val="tx2"/>
          </a:solidFill>
          <a:latin typeface="Arial Black" pitchFamily="34" charset="0"/>
        </a:defRPr>
      </a:lvl4pPr>
      <a:lvl5pPr algn="l" defTabSz="522288" rtl="0" fontAlgn="base">
        <a:spcBef>
          <a:spcPct val="0"/>
        </a:spcBef>
        <a:spcAft>
          <a:spcPct val="0"/>
        </a:spcAft>
        <a:defRPr sz="4900">
          <a:solidFill>
            <a:schemeClr val="tx2"/>
          </a:solidFill>
          <a:latin typeface="Arial Black" pitchFamily="34" charset="0"/>
        </a:defRPr>
      </a:lvl5pPr>
      <a:lvl6pPr marL="457200" algn="l" defTabSz="522288" rtl="0" fontAlgn="base">
        <a:spcBef>
          <a:spcPct val="0"/>
        </a:spcBef>
        <a:spcAft>
          <a:spcPct val="0"/>
        </a:spcAft>
        <a:defRPr sz="4900">
          <a:solidFill>
            <a:schemeClr val="tx2"/>
          </a:solidFill>
          <a:latin typeface="Arial Black" pitchFamily="34" charset="0"/>
        </a:defRPr>
      </a:lvl6pPr>
      <a:lvl7pPr marL="914400" algn="l" defTabSz="522288" rtl="0" fontAlgn="base">
        <a:spcBef>
          <a:spcPct val="0"/>
        </a:spcBef>
        <a:spcAft>
          <a:spcPct val="0"/>
        </a:spcAft>
        <a:defRPr sz="4900">
          <a:solidFill>
            <a:schemeClr val="tx2"/>
          </a:solidFill>
          <a:latin typeface="Arial Black" pitchFamily="34" charset="0"/>
        </a:defRPr>
      </a:lvl7pPr>
      <a:lvl8pPr marL="1371600" algn="l" defTabSz="522288" rtl="0" fontAlgn="base">
        <a:spcBef>
          <a:spcPct val="0"/>
        </a:spcBef>
        <a:spcAft>
          <a:spcPct val="0"/>
        </a:spcAft>
        <a:defRPr sz="4900">
          <a:solidFill>
            <a:schemeClr val="tx2"/>
          </a:solidFill>
          <a:latin typeface="Arial Black" pitchFamily="34" charset="0"/>
        </a:defRPr>
      </a:lvl8pPr>
      <a:lvl9pPr marL="1828800" algn="l" defTabSz="522288" rtl="0" fontAlgn="base">
        <a:spcBef>
          <a:spcPct val="0"/>
        </a:spcBef>
        <a:spcAft>
          <a:spcPct val="0"/>
        </a:spcAft>
        <a:defRPr sz="4900">
          <a:solidFill>
            <a:schemeClr val="tx2"/>
          </a:solidFill>
          <a:latin typeface="Arial Black" pitchFamily="34" charset="0"/>
        </a:defRPr>
      </a:lvl9pPr>
    </p:titleStyle>
    <p:bodyStyle>
      <a:lvl1pPr marL="195263" indent="-195263" algn="l" defTabSz="522288" rtl="0" fontAlgn="base">
        <a:spcBef>
          <a:spcPct val="20000"/>
        </a:spcBef>
        <a:spcAft>
          <a:spcPct val="0"/>
        </a:spcAft>
        <a:buChar char="•"/>
        <a:defRPr sz="1700">
          <a:solidFill>
            <a:schemeClr val="tx1"/>
          </a:solidFill>
          <a:latin typeface="+mn-lt"/>
          <a:ea typeface="+mn-ea"/>
          <a:cs typeface="+mn-cs"/>
        </a:defRPr>
      </a:lvl1pPr>
      <a:lvl2pPr marL="422275" indent="-160338" algn="l" defTabSz="522288" rtl="0" fontAlgn="base">
        <a:spcBef>
          <a:spcPct val="20000"/>
        </a:spcBef>
        <a:spcAft>
          <a:spcPct val="0"/>
        </a:spcAft>
        <a:buChar char="–"/>
        <a:defRPr sz="1700">
          <a:solidFill>
            <a:schemeClr val="tx1"/>
          </a:solidFill>
          <a:latin typeface="+mn-lt"/>
        </a:defRPr>
      </a:lvl2pPr>
      <a:lvl3pPr marL="652463" indent="-130175" algn="l" defTabSz="522288" rtl="0" fontAlgn="base">
        <a:spcBef>
          <a:spcPct val="20000"/>
        </a:spcBef>
        <a:spcAft>
          <a:spcPct val="0"/>
        </a:spcAft>
        <a:buChar char="•"/>
        <a:defRPr sz="1400">
          <a:solidFill>
            <a:schemeClr val="tx1"/>
          </a:solidFill>
          <a:latin typeface="+mn-lt"/>
        </a:defRPr>
      </a:lvl3pPr>
      <a:lvl4pPr marL="914400" indent="-130175" algn="l" defTabSz="522288" rtl="0" fontAlgn="base">
        <a:spcBef>
          <a:spcPct val="20000"/>
        </a:spcBef>
        <a:spcAft>
          <a:spcPct val="0"/>
        </a:spcAft>
        <a:buChar char="–"/>
        <a:defRPr sz="1100">
          <a:solidFill>
            <a:schemeClr val="tx1"/>
          </a:solidFill>
          <a:latin typeface="+mn-lt"/>
        </a:defRPr>
      </a:lvl4pPr>
      <a:lvl5pPr marL="1176338" indent="-131763" algn="l" defTabSz="522288" rtl="0" fontAlgn="base">
        <a:spcBef>
          <a:spcPct val="20000"/>
        </a:spcBef>
        <a:spcAft>
          <a:spcPct val="0"/>
        </a:spcAft>
        <a:buChar char="»"/>
        <a:defRPr sz="1100">
          <a:solidFill>
            <a:schemeClr val="tx1"/>
          </a:solidFill>
          <a:latin typeface="+mn-lt"/>
        </a:defRPr>
      </a:lvl5pPr>
      <a:lvl6pPr marL="1633538" indent="-131763" algn="l" defTabSz="522288" rtl="0" fontAlgn="base">
        <a:spcBef>
          <a:spcPct val="20000"/>
        </a:spcBef>
        <a:spcAft>
          <a:spcPct val="0"/>
        </a:spcAft>
        <a:buChar char="»"/>
        <a:defRPr sz="1100">
          <a:solidFill>
            <a:schemeClr val="tx1"/>
          </a:solidFill>
          <a:latin typeface="+mn-lt"/>
        </a:defRPr>
      </a:lvl6pPr>
      <a:lvl7pPr marL="2090738" indent="-131763" algn="l" defTabSz="522288" rtl="0" fontAlgn="base">
        <a:spcBef>
          <a:spcPct val="20000"/>
        </a:spcBef>
        <a:spcAft>
          <a:spcPct val="0"/>
        </a:spcAft>
        <a:buChar char="»"/>
        <a:defRPr sz="1100">
          <a:solidFill>
            <a:schemeClr val="tx1"/>
          </a:solidFill>
          <a:latin typeface="+mn-lt"/>
        </a:defRPr>
      </a:lvl7pPr>
      <a:lvl8pPr marL="2547938" indent="-131763" algn="l" defTabSz="522288" rtl="0" fontAlgn="base">
        <a:spcBef>
          <a:spcPct val="20000"/>
        </a:spcBef>
        <a:spcAft>
          <a:spcPct val="0"/>
        </a:spcAft>
        <a:buChar char="»"/>
        <a:defRPr sz="1100">
          <a:solidFill>
            <a:schemeClr val="tx1"/>
          </a:solidFill>
          <a:latin typeface="+mn-lt"/>
        </a:defRPr>
      </a:lvl8pPr>
      <a:lvl9pPr marL="3005138" indent="-131763" algn="l" defTabSz="522288" rtl="0" fontAlgn="base">
        <a:spcBef>
          <a:spcPct val="20000"/>
        </a:spcBef>
        <a:spcAft>
          <a:spcPct val="0"/>
        </a:spcAft>
        <a:buChar char="»"/>
        <a:defRPr sz="1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posters4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7" name="Group 9"/>
          <p:cNvGrpSpPr>
            <a:grpSpLocks/>
          </p:cNvGrpSpPr>
          <p:nvPr/>
        </p:nvGrpSpPr>
        <p:grpSpPr bwMode="auto">
          <a:xfrm>
            <a:off x="685800" y="228600"/>
            <a:ext cx="4629150" cy="2781300"/>
            <a:chOff x="480" y="24"/>
            <a:chExt cx="2916" cy="1752"/>
          </a:xfrm>
        </p:grpSpPr>
        <p:sp>
          <p:nvSpPr>
            <p:cNvPr id="2053" name="AutoShape 5"/>
            <p:cNvSpPr>
              <a:spLocks noChangeArrowheads="1"/>
            </p:cNvSpPr>
            <p:nvPr/>
          </p:nvSpPr>
          <p:spPr bwMode="auto">
            <a:xfrm>
              <a:off x="480" y="24"/>
              <a:ext cx="2916" cy="1752"/>
            </a:xfrm>
            <a:prstGeom prst="star16">
              <a:avLst>
                <a:gd name="adj" fmla="val 37500"/>
              </a:avLst>
            </a:prstGeom>
            <a:gradFill rotWithShape="1">
              <a:gsLst>
                <a:gs pos="0">
                  <a:srgbClr val="FFFF00"/>
                </a:gs>
                <a:gs pos="100000">
                  <a:srgbClr val="FF99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4" name="AutoShape 6"/>
            <p:cNvSpPr>
              <a:spLocks noChangeArrowheads="1"/>
            </p:cNvSpPr>
            <p:nvPr/>
          </p:nvSpPr>
          <p:spPr bwMode="auto">
            <a:xfrm>
              <a:off x="987" y="163"/>
              <a:ext cx="1901" cy="1480"/>
            </a:xfrm>
            <a:prstGeom prst="roundRect">
              <a:avLst>
                <a:gd name="adj" fmla="val 16667"/>
              </a:avLst>
            </a:prstGeom>
            <a:noFill/>
            <a:ln>
              <a:noFill/>
            </a:ln>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0" rIns="91426" bIns="45710" anchor="ctr"/>
            <a:lstStyle/>
            <a:p>
              <a:pPr algn="ctr" eaLnBrk="0" hangingPunct="0"/>
              <a:r>
                <a:rPr lang="en-US" sz="1000">
                  <a:solidFill>
                    <a:schemeClr val="bg1"/>
                  </a:solidFill>
                  <a:latin typeface="Arial Black" pitchFamily="34" charset="0"/>
                </a:rPr>
                <a:t/>
              </a:r>
              <a:br>
                <a:rPr lang="en-US" sz="1000">
                  <a:solidFill>
                    <a:schemeClr val="bg1"/>
                  </a:solidFill>
                  <a:latin typeface="Arial Black" pitchFamily="34" charset="0"/>
                </a:rPr>
              </a:br>
              <a:endParaRPr lang="en-US" sz="1800">
                <a:solidFill>
                  <a:schemeClr val="bg1"/>
                </a:solidFill>
                <a:latin typeface="Arial Black" pitchFamily="34" charset="0"/>
              </a:endParaRPr>
            </a:p>
            <a:p>
              <a:pPr algn="ctr" eaLnBrk="0" hangingPunct="0"/>
              <a:r>
                <a:rPr lang="en-US" sz="1800">
                  <a:latin typeface="Arial Black" pitchFamily="34" charset="0"/>
                </a:rPr>
                <a:t>Order your poster</a:t>
              </a:r>
              <a:br>
                <a:rPr lang="en-US" sz="1800">
                  <a:latin typeface="Arial Black" pitchFamily="34" charset="0"/>
                </a:rPr>
              </a:br>
              <a:r>
                <a:rPr lang="en-US" sz="1800">
                  <a:latin typeface="Arial Black" pitchFamily="34" charset="0"/>
                </a:rPr>
                <a:t>by 12 pm Eastern</a:t>
              </a:r>
              <a:br>
                <a:rPr lang="en-US" sz="1800">
                  <a:latin typeface="Arial Black" pitchFamily="34" charset="0"/>
                </a:rPr>
              </a:br>
              <a:r>
                <a:rPr lang="en-US" sz="1800">
                  <a:latin typeface="Arial Black" pitchFamily="34" charset="0"/>
                </a:rPr>
                <a:t>and we will ship it </a:t>
              </a:r>
            </a:p>
            <a:p>
              <a:pPr algn="ctr" eaLnBrk="0" hangingPunct="0"/>
              <a:r>
                <a:rPr lang="en-US" sz="1800">
                  <a:latin typeface="Arial Black" pitchFamily="34" charset="0"/>
                </a:rPr>
                <a:t> the same day</a:t>
              </a:r>
              <a:r>
                <a:rPr lang="en-US" sz="1000">
                  <a:latin typeface="Arial Black" pitchFamily="34" charset="0"/>
                </a:rPr>
                <a:t> </a:t>
              </a:r>
              <a:br>
                <a:rPr lang="en-US" sz="1000">
                  <a:latin typeface="Arial Black" pitchFamily="34" charset="0"/>
                </a:rPr>
              </a:br>
              <a:r>
                <a:rPr lang="en-US" sz="1600">
                  <a:latin typeface="Arial Narrow" pitchFamily="34" charset="0"/>
                </a:rPr>
                <a:t>When you fill out order form and send files</a:t>
              </a:r>
            </a:p>
            <a:p>
              <a:pPr algn="ctr" eaLnBrk="0" hangingPunct="0"/>
              <a:r>
                <a:rPr lang="en-US" sz="1600">
                  <a:latin typeface="Arial Narrow" pitchFamily="34" charset="0"/>
                </a:rPr>
                <a:t> you will receive a confirmation e-mail</a:t>
              </a:r>
            </a:p>
            <a:p>
              <a:pPr algn="ctr" eaLnBrk="0" hangingPunct="0"/>
              <a:endParaRPr lang="en-US" sz="1600">
                <a:latin typeface="Arial Narrow" pitchFamily="34" charset="0"/>
              </a:endParaRPr>
            </a:p>
            <a:p>
              <a:pPr algn="ctr" eaLnBrk="0" hangingPunct="0"/>
              <a:endParaRPr lang="en-US" sz="1600">
                <a:solidFill>
                  <a:schemeClr val="bg1"/>
                </a:solidFill>
                <a:latin typeface="Arial Black" pitchFamily="34" charset="0"/>
              </a:endParaRPr>
            </a:p>
          </p:txBody>
        </p:sp>
      </p:grpSp>
      <p:sp>
        <p:nvSpPr>
          <p:cNvPr id="2055" name="Oval 7"/>
          <p:cNvSpPr>
            <a:spLocks noChangeArrowheads="1"/>
          </p:cNvSpPr>
          <p:nvPr/>
        </p:nvSpPr>
        <p:spPr bwMode="auto">
          <a:xfrm>
            <a:off x="30099000" y="762000"/>
            <a:ext cx="1752600" cy="1752600"/>
          </a:xfrm>
          <a:prstGeom prst="ellipse">
            <a:avLst/>
          </a:prstGeom>
          <a:gradFill rotWithShape="1">
            <a:gsLst>
              <a:gs pos="0">
                <a:srgbClr val="FFFF00"/>
              </a:gs>
              <a:gs pos="100000">
                <a:srgbClr val="FF99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389438"/>
            <a:r>
              <a:rPr lang="en-US" sz="2800">
                <a:latin typeface="Arial Black" pitchFamily="34" charset="0"/>
              </a:rPr>
              <a:t>LOGO</a:t>
            </a:r>
          </a:p>
          <a:p>
            <a:pPr algn="ctr" defTabSz="4389438"/>
            <a:r>
              <a:rPr lang="en-US" sz="2800">
                <a:latin typeface="Arial Black" pitchFamily="34" charset="0"/>
              </a:rPr>
              <a:t>Goes</a:t>
            </a:r>
          </a:p>
          <a:p>
            <a:pPr algn="ctr" defTabSz="4389438"/>
            <a:r>
              <a:rPr lang="en-US" sz="2800">
                <a:latin typeface="Arial Black" pitchFamily="34" charset="0"/>
              </a:rPr>
              <a:t>Here</a:t>
            </a:r>
          </a:p>
        </p:txBody>
      </p:sp>
      <p:sp>
        <p:nvSpPr>
          <p:cNvPr id="2056" name="Rectangle 8"/>
          <p:cNvSpPr>
            <a:spLocks noChangeArrowheads="1"/>
          </p:cNvSpPr>
          <p:nvPr/>
        </p:nvSpPr>
        <p:spPr bwMode="auto">
          <a:xfrm>
            <a:off x="3048000" y="609600"/>
            <a:ext cx="27432000" cy="185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2" tIns="45701" rIns="91402" bIns="45701">
            <a:spAutoFit/>
          </a:bodyPr>
          <a:lstStyle/>
          <a:p>
            <a:pPr algn="ctr">
              <a:spcBef>
                <a:spcPct val="50000"/>
              </a:spcBef>
            </a:pPr>
            <a:r>
              <a:rPr lang="en-US" sz="4400">
                <a:latin typeface="Arial Black" pitchFamily="34" charset="0"/>
              </a:rPr>
              <a:t>48x72 Poster Template Prints @ 200% – Poster Title Line</a:t>
            </a:r>
          </a:p>
          <a:p>
            <a:pPr algn="ctr" eaLnBrk="0" hangingPunct="0"/>
            <a:r>
              <a:rPr lang="en-US" sz="4800" b="1"/>
              <a:t> </a:t>
            </a:r>
            <a:r>
              <a:rPr lang="en-US" sz="3000" b="1">
                <a:latin typeface="Arial Narrow" pitchFamily="34" charset="0"/>
              </a:rPr>
              <a:t>Author and contributor names</a:t>
            </a:r>
            <a:r>
              <a:rPr lang="en-US" sz="3000" b="1"/>
              <a:t/>
            </a:r>
            <a:br>
              <a:rPr lang="en-US" sz="3000" b="1"/>
            </a:br>
            <a:r>
              <a:rPr lang="en-US" sz="2400" b="1">
                <a:latin typeface="Arial Narrow" pitchFamily="34" charset="0"/>
              </a:rPr>
              <a:t>The names and addresses of the associated institutions</a:t>
            </a:r>
            <a:endParaRPr lang="en-US" sz="2400" i="1">
              <a:latin typeface="Arial Narrow" pitchFamily="34" charset="0"/>
            </a:endParaRPr>
          </a:p>
        </p:txBody>
      </p:sp>
      <p:sp>
        <p:nvSpPr>
          <p:cNvPr id="2058" name="Text Box 10"/>
          <p:cNvSpPr txBox="1">
            <a:spLocks noChangeArrowheads="1"/>
          </p:cNvSpPr>
          <p:nvPr/>
        </p:nvSpPr>
        <p:spPr bwMode="auto">
          <a:xfrm>
            <a:off x="523875" y="3765550"/>
            <a:ext cx="7477125"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     About this template</a:t>
            </a:r>
          </a:p>
        </p:txBody>
      </p:sp>
      <p:sp>
        <p:nvSpPr>
          <p:cNvPr id="2059" name="Text Box 11"/>
          <p:cNvSpPr txBox="1">
            <a:spLocks noChangeArrowheads="1"/>
          </p:cNvSpPr>
          <p:nvPr/>
        </p:nvSpPr>
        <p:spPr bwMode="auto">
          <a:xfrm>
            <a:off x="519113" y="9982200"/>
            <a:ext cx="7481887"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     Text Usage </a:t>
            </a:r>
          </a:p>
        </p:txBody>
      </p:sp>
      <p:sp>
        <p:nvSpPr>
          <p:cNvPr id="2060" name="Text Box 12"/>
          <p:cNvSpPr txBox="1">
            <a:spLocks noChangeArrowheads="1"/>
          </p:cNvSpPr>
          <p:nvPr/>
        </p:nvSpPr>
        <p:spPr bwMode="auto">
          <a:xfrm>
            <a:off x="1044575" y="4603750"/>
            <a:ext cx="6403975" cy="522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b="1">
                <a:latin typeface="Arial Narrow" pitchFamily="34" charset="0"/>
              </a:rPr>
              <a:t>Thank you for using this poster template.</a:t>
            </a:r>
            <a:br>
              <a:rPr lang="en-US" sz="1600" b="1">
                <a:latin typeface="Arial Narrow" pitchFamily="34" charset="0"/>
              </a:rPr>
            </a:br>
            <a:r>
              <a:rPr lang="en-US" sz="1600">
                <a:latin typeface="Arial Narrow" pitchFamily="34" charset="0"/>
              </a:rPr>
              <a:t> </a:t>
            </a:r>
          </a:p>
          <a:p>
            <a:r>
              <a:rPr lang="en-US" sz="1600" b="1" i="1">
                <a:latin typeface="Arial Narrow" pitchFamily="34" charset="0"/>
              </a:rPr>
              <a:t>General guidelines</a:t>
            </a:r>
            <a:endParaRPr lang="en-US" sz="1600">
              <a:latin typeface="Arial Narrow" pitchFamily="34" charset="0"/>
            </a:endParaRPr>
          </a:p>
          <a:p>
            <a:r>
              <a:rPr lang="en-US" sz="1600">
                <a:latin typeface="Arial Narrow" pitchFamily="34" charset="0"/>
              </a:rPr>
              <a:t>All templates on our site are fully editable.  There are five additional layouts within this template, choose View / Master to choose the version that works best for your poster. </a:t>
            </a:r>
          </a:p>
          <a:p>
            <a:endParaRPr lang="en-US" sz="1600">
              <a:latin typeface="Arial Narrow" pitchFamily="34" charset="0"/>
            </a:endParaRPr>
          </a:p>
          <a:p>
            <a:r>
              <a:rPr lang="en-US" sz="1600" i="1">
                <a:latin typeface="Arial Narrow" pitchFamily="34" charset="0"/>
              </a:rPr>
              <a:t>We will print this page size 2x </a:t>
            </a:r>
            <a:r>
              <a:rPr lang="en-US" sz="1600" b="1" i="1">
                <a:latin typeface="Arial Narrow" pitchFamily="34" charset="0"/>
              </a:rPr>
              <a:t>(200%)</a:t>
            </a:r>
            <a:r>
              <a:rPr lang="en-US" sz="1600" i="1">
                <a:latin typeface="Arial Narrow" pitchFamily="34" charset="0"/>
              </a:rPr>
              <a:t> for a </a:t>
            </a:r>
            <a:r>
              <a:rPr lang="en-US" sz="1600" b="1" i="1">
                <a:latin typeface="Arial Narrow" pitchFamily="34" charset="0"/>
              </a:rPr>
              <a:t>48x72 inch poster</a:t>
            </a:r>
            <a:r>
              <a:rPr lang="en-US" sz="1600" i="1">
                <a:latin typeface="Arial Narrow" pitchFamily="34" charset="0"/>
              </a:rPr>
              <a:t>.</a:t>
            </a:r>
          </a:p>
          <a:p>
            <a:r>
              <a:rPr lang="en-US" sz="1600">
                <a:latin typeface="Arial Narrow" pitchFamily="34" charset="0"/>
              </a:rPr>
              <a:t>  </a:t>
            </a:r>
          </a:p>
          <a:p>
            <a:r>
              <a:rPr lang="en-US" sz="1600">
                <a:latin typeface="Arial Narrow" pitchFamily="34"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a:t>
            </a:r>
            <a:endParaRPr lang="en-US" sz="1800">
              <a:latin typeface="Arial Narrow" pitchFamily="34" charset="0"/>
            </a:endParaRPr>
          </a:p>
          <a:p>
            <a:r>
              <a:rPr lang="en-US" sz="1600">
                <a:latin typeface="Arial Narrow" pitchFamily="34" charset="0"/>
              </a:rPr>
              <a:t>change.  Pictures within boxes however will be distorted when resizing unless they are resized from the corner selection points while holding the shift key down.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endParaRPr lang="en-US" sz="1600" b="1" i="1">
              <a:latin typeface="Arial Narrow" pitchFamily="34" charset="0"/>
            </a:endParaRPr>
          </a:p>
        </p:txBody>
      </p:sp>
      <p:sp>
        <p:nvSpPr>
          <p:cNvPr id="2061" name="Text Box 13"/>
          <p:cNvSpPr txBox="1">
            <a:spLocks noChangeArrowheads="1"/>
          </p:cNvSpPr>
          <p:nvPr/>
        </p:nvSpPr>
        <p:spPr bwMode="auto">
          <a:xfrm>
            <a:off x="1052513" y="10785475"/>
            <a:ext cx="6396037"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800">
                <a:latin typeface="Arial Narrow" pitchFamily="34" charset="0"/>
              </a:rPr>
              <a:t>This template uses the Arial family at several text sizes. </a:t>
            </a:r>
          </a:p>
          <a:p>
            <a:r>
              <a:rPr lang="en-US" sz="1800">
                <a:latin typeface="Arial Narrow" pitchFamily="34" charset="0"/>
              </a:rPr>
              <a:t>You can use any typeface you wish but what is used here works well with this poster format.</a:t>
            </a:r>
          </a:p>
          <a:p>
            <a:endParaRPr lang="en-US" sz="1800">
              <a:latin typeface="Arial Narrow" pitchFamily="34" charset="0"/>
            </a:endParaRPr>
          </a:p>
          <a:p>
            <a:r>
              <a:rPr lang="en-US" sz="1800">
                <a:latin typeface="Arial Narrow" pitchFamily="34" charset="0"/>
              </a:rPr>
              <a:t>This template uses </a:t>
            </a:r>
            <a:r>
              <a:rPr lang="en-US" sz="1800" b="1" i="1">
                <a:latin typeface="Arial Narrow" pitchFamily="34" charset="0"/>
              </a:rPr>
              <a:t>Arial Black 44</a:t>
            </a:r>
            <a:r>
              <a:rPr lang="en-US" sz="1800" i="1">
                <a:latin typeface="Arial Narrow" pitchFamily="34" charset="0"/>
              </a:rPr>
              <a:t>  </a:t>
            </a:r>
            <a:r>
              <a:rPr lang="en-US" sz="1800">
                <a:latin typeface="Arial Narrow" pitchFamily="34" charset="0"/>
              </a:rPr>
              <a:t>for the title, </a:t>
            </a:r>
            <a:r>
              <a:rPr lang="en-US" sz="1800" b="1" i="1">
                <a:latin typeface="Arial Narrow" pitchFamily="34" charset="0"/>
              </a:rPr>
              <a:t>Arial Narrow 30</a:t>
            </a:r>
            <a:r>
              <a:rPr lang="en-US" sz="1800">
                <a:latin typeface="Arial Narrow" pitchFamily="34" charset="0"/>
              </a:rPr>
              <a:t> and </a:t>
            </a:r>
            <a:r>
              <a:rPr lang="en-US" sz="1800" b="1" i="1">
                <a:latin typeface="Arial Narrow" pitchFamily="34" charset="0"/>
              </a:rPr>
              <a:t>24</a:t>
            </a:r>
            <a:r>
              <a:rPr lang="en-US" sz="1800">
                <a:latin typeface="Arial Narrow" pitchFamily="34" charset="0"/>
              </a:rPr>
              <a:t> for subtitles, </a:t>
            </a:r>
            <a:r>
              <a:rPr lang="en-US" sz="1800" b="1" i="1">
                <a:latin typeface="Arial Narrow" pitchFamily="34" charset="0"/>
              </a:rPr>
              <a:t>Narrow 24 Bold</a:t>
            </a:r>
            <a:r>
              <a:rPr lang="en-US" sz="1800">
                <a:latin typeface="Arial Narrow" pitchFamily="34" charset="0"/>
              </a:rPr>
              <a:t> for headers and </a:t>
            </a:r>
            <a:r>
              <a:rPr lang="en-US" sz="1800" b="1" i="1">
                <a:latin typeface="Arial Narrow" pitchFamily="34" charset="0"/>
              </a:rPr>
              <a:t>Arial Narrow 18</a:t>
            </a:r>
            <a:r>
              <a:rPr lang="en-US" sz="1800">
                <a:latin typeface="Arial Narrow" pitchFamily="34" charset="0"/>
              </a:rPr>
              <a:t> for the text body. You can change sizes at will but we recommend not going below 12pt at 50% of the final printed size.</a:t>
            </a:r>
          </a:p>
          <a:p>
            <a:r>
              <a:rPr lang="en-US" sz="1800">
                <a:latin typeface="Arial Narrow" pitchFamily="34" charset="0"/>
              </a:rPr>
              <a:t> </a:t>
            </a:r>
          </a:p>
          <a:p>
            <a:r>
              <a:rPr lang="en-US" sz="1800" i="1">
                <a:latin typeface="Arial Narrow" pitchFamily="34" charset="0"/>
              </a:rPr>
              <a:t>Keep in mind when cutting and pasting text from documents into your poster the text will maintain its original formatting. Therefore, you will need to reformat the text  to keep the sizes in your poster consistent. </a:t>
            </a:r>
            <a:endParaRPr lang="en-US" sz="1800">
              <a:latin typeface="Arial Narrow" pitchFamily="34" charset="0"/>
            </a:endParaRPr>
          </a:p>
        </p:txBody>
      </p:sp>
      <p:sp>
        <p:nvSpPr>
          <p:cNvPr id="2062" name="Text Box 14"/>
          <p:cNvSpPr txBox="1">
            <a:spLocks noChangeArrowheads="1"/>
          </p:cNvSpPr>
          <p:nvPr/>
        </p:nvSpPr>
        <p:spPr bwMode="auto">
          <a:xfrm>
            <a:off x="519113" y="14478000"/>
            <a:ext cx="7481887"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     To Change Background Colors or Template Layout</a:t>
            </a:r>
          </a:p>
        </p:txBody>
      </p:sp>
      <p:sp>
        <p:nvSpPr>
          <p:cNvPr id="2063" name="Text Box 15"/>
          <p:cNvSpPr txBox="1">
            <a:spLocks noChangeArrowheads="1"/>
          </p:cNvSpPr>
          <p:nvPr/>
        </p:nvSpPr>
        <p:spPr bwMode="auto">
          <a:xfrm>
            <a:off x="1079500" y="15265400"/>
            <a:ext cx="6405563" cy="421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800">
                <a:latin typeface="Arial Narrow" pitchFamily="34" charset="0"/>
              </a:rPr>
              <a:t>We feel the colors and fonts we have chosen for this template work very well when printed. They help the content stand out while still not using a plain white background or an overly dark background which is difficult to read. </a:t>
            </a:r>
          </a:p>
          <a:p>
            <a:r>
              <a:rPr lang="en-US" sz="1800">
                <a:latin typeface="Arial Narrow" pitchFamily="34" charset="0"/>
              </a:rPr>
              <a:t> </a:t>
            </a:r>
            <a:br>
              <a:rPr lang="en-US" sz="1800">
                <a:latin typeface="Arial Narrow" pitchFamily="34" charset="0"/>
              </a:rPr>
            </a:br>
            <a:r>
              <a:rPr lang="en-US" sz="1800">
                <a:latin typeface="Arial Narrow" pitchFamily="34" charset="0"/>
              </a:rPr>
              <a:t>If you wish to change these colors and use your own color scheme or choose one of the different box layouts just go to the slide master to make your changes</a:t>
            </a:r>
          </a:p>
          <a:p>
            <a:endParaRPr lang="en-US" sz="1800">
              <a:latin typeface="Arial Narrow" pitchFamily="34" charset="0"/>
            </a:endParaRPr>
          </a:p>
          <a:p>
            <a:r>
              <a:rPr lang="en-US" sz="1800">
                <a:latin typeface="Arial Narrow" pitchFamily="34" charset="0"/>
              </a:rPr>
              <a:t>VIEW&gt;MASTER&gt;SLIDE MASTER</a:t>
            </a:r>
          </a:p>
          <a:p>
            <a:endParaRPr lang="en-US" sz="1800">
              <a:latin typeface="Arial Narrow" pitchFamily="34" charset="0"/>
            </a:endParaRPr>
          </a:p>
          <a:p>
            <a:r>
              <a:rPr lang="en-US" sz="1800">
                <a:latin typeface="Arial Narrow" pitchFamily="34" charset="0"/>
              </a:rPr>
              <a:t>If you are planning on using your own design or are new to creating posters we have placed some helpful information on the panels to the right and on the poster design section of our website </a:t>
            </a:r>
            <a:r>
              <a:rPr lang="en-US" sz="1800" b="1" u="sng">
                <a:solidFill>
                  <a:schemeClr val="hlink"/>
                </a:solidFill>
                <a:latin typeface="Arial Narrow" pitchFamily="34" charset="0"/>
              </a:rPr>
              <a:t>www.</a:t>
            </a:r>
            <a:r>
              <a:rPr lang="en-US" sz="1800" b="1" u="sng">
                <a:latin typeface="Arial Narrow" pitchFamily="34" charset="0"/>
                <a:hlinkClick r:id="rId3"/>
              </a:rPr>
              <a:t>posters4research.com</a:t>
            </a:r>
            <a:r>
              <a:rPr lang="en-US" sz="1800">
                <a:latin typeface="Arial Narrow" pitchFamily="34" charset="0"/>
              </a:rPr>
              <a:t>. </a:t>
            </a:r>
          </a:p>
        </p:txBody>
      </p:sp>
      <p:sp>
        <p:nvSpPr>
          <p:cNvPr id="2064" name="Rectangle 16"/>
          <p:cNvSpPr>
            <a:spLocks noChangeArrowheads="1"/>
          </p:cNvSpPr>
          <p:nvPr/>
        </p:nvSpPr>
        <p:spPr bwMode="auto">
          <a:xfrm>
            <a:off x="9229725" y="17907000"/>
            <a:ext cx="6545263" cy="3257550"/>
          </a:xfrm>
          <a:prstGeom prst="rect">
            <a:avLst/>
          </a:prstGeom>
          <a:solidFill>
            <a:srgbClr val="8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5" name="Text Box 17"/>
          <p:cNvSpPr txBox="1">
            <a:spLocks noChangeArrowheads="1"/>
          </p:cNvSpPr>
          <p:nvPr/>
        </p:nvSpPr>
        <p:spPr bwMode="auto">
          <a:xfrm>
            <a:off x="8612188" y="3756025"/>
            <a:ext cx="7483475"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     Most Common Problems and How to Avoid Them</a:t>
            </a:r>
            <a:r>
              <a:rPr lang="en-US" sz="2400">
                <a:latin typeface="Arial Narrow" pitchFamily="34" charset="0"/>
              </a:rPr>
              <a:t> </a:t>
            </a:r>
          </a:p>
        </p:txBody>
      </p:sp>
      <p:sp>
        <p:nvSpPr>
          <p:cNvPr id="2066" name="Text Box 18"/>
          <p:cNvSpPr txBox="1">
            <a:spLocks noChangeArrowheads="1"/>
          </p:cNvSpPr>
          <p:nvPr/>
        </p:nvSpPr>
        <p:spPr bwMode="auto">
          <a:xfrm>
            <a:off x="8915400" y="4171950"/>
            <a:ext cx="6858000" cy="134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marL="177800" indent="-177800">
              <a:defRPr>
                <a:solidFill>
                  <a:schemeClr val="tx1"/>
                </a:solidFill>
                <a:latin typeface="Arial" charset="0"/>
              </a:defRPr>
            </a:lvl1pPr>
            <a:lvl2pPr marL="342900" indent="-50800">
              <a:defRPr>
                <a:solidFill>
                  <a:schemeClr val="tx1"/>
                </a:solidFill>
                <a:latin typeface="Arial" charset="0"/>
              </a:defRPr>
            </a:lvl2pPr>
            <a:lvl3pPr marL="571500" indent="-1143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105000"/>
              </a:lnSpc>
              <a:spcBef>
                <a:spcPct val="20000"/>
              </a:spcBef>
              <a:spcAft>
                <a:spcPct val="20000"/>
              </a:spcAft>
            </a:pPr>
            <a:r>
              <a:rPr lang="en-US" sz="1800" b="1" i="1">
                <a:solidFill>
                  <a:srgbClr val="000000"/>
                </a:solidFill>
                <a:latin typeface="Arial Narrow" pitchFamily="34" charset="0"/>
                <a:ea typeface="Times New Roman" pitchFamily="18" charset="0"/>
                <a:cs typeface="Arial" charset="0"/>
              </a:rPr>
              <a:t> </a:t>
            </a:r>
          </a:p>
          <a:p>
            <a:pPr>
              <a:lnSpc>
                <a:spcPct val="105000"/>
              </a:lnSpc>
              <a:spcBef>
                <a:spcPct val="20000"/>
              </a:spcBef>
              <a:spcAft>
                <a:spcPct val="20000"/>
              </a:spcAft>
              <a:buFontTx/>
              <a:buAutoNum type="arabicPeriod"/>
            </a:pPr>
            <a:r>
              <a:rPr lang="en-US" sz="1800" b="1" i="1">
                <a:solidFill>
                  <a:srgbClr val="000000"/>
                </a:solidFill>
                <a:latin typeface="Arial Narrow" pitchFamily="34" charset="0"/>
                <a:ea typeface="Times New Roman" pitchFamily="18" charset="0"/>
                <a:cs typeface="Arial" charset="0"/>
              </a:rPr>
              <a:t>Cannot print at size desired</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ea typeface="Times New Roman" pitchFamily="18" charset="0"/>
                <a:cs typeface="Arial" charset="0"/>
              </a:rPr>
              <a:t>All enlargements or reductions in PowerPoint must be proportional to the “page setup” size.</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ea typeface="Times New Roman" pitchFamily="18" charset="0"/>
                <a:cs typeface="Arial" charset="0"/>
              </a:rPr>
              <a:t>A “new” PowerPoint page is automatically sized at 7.5”x10” (on-screen show).  You do not want to use this size.  In the “file” menu -  “page setup”, insert height and width dimensions equal to the size of your final poster enlargement or 50% of that size.  You would use 50% size if either dimension will be greater than 56 inches (the PowerPoint maximum).  That is, if you want a 36x48 inch poster, use a page setup of 36x48 inches.  If you want a 48x72 inch poster, use a page setup of 24x36 inches (we will enlarge x2). </a:t>
            </a:r>
            <a:endParaRPr lang="en-US" sz="1800">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Imported graphics have insufficient resolution</a:t>
            </a:r>
            <a:endParaRPr lang="en-US" sz="18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Always be sure to scan images such that they possess a minimum resolution of 85 dpi in their final printed size.  This will avoid visible pixelation.</a:t>
            </a:r>
            <a:r>
              <a:rPr lang="en-US" sz="1800">
                <a:solidFill>
                  <a:srgbClr val="800000"/>
                </a:solidFill>
                <a:latin typeface="Arial Narrow" pitchFamily="34" charset="0"/>
                <a:cs typeface="Times New Roman" pitchFamily="18" charset="0"/>
              </a:rPr>
              <a:t>  </a:t>
            </a:r>
            <a:r>
              <a:rPr lang="en-US" sz="1800" b="1" i="1">
                <a:solidFill>
                  <a:srgbClr val="800000"/>
                </a:solidFill>
                <a:latin typeface="Arial Narrow" pitchFamily="34" charset="0"/>
                <a:cs typeface="Times New Roman" pitchFamily="18" charset="0"/>
              </a:rPr>
              <a:t>(See Scanning table below)</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Always zoom to 100% of the final printed size, and pan around your poster to visually check all imported graphics.</a:t>
            </a:r>
            <a:endParaRPr lang="en-US" sz="1800">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Incorrectly saved files</a:t>
            </a:r>
            <a:endParaRPr lang="en-US" sz="18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When saving as PDF, be sure to save at high quality setting (print or press resolution option), embed all fonts.</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For PowerPoint, save with embedded fonts. From menu bar choose Tools / Options / Save.  Check the box </a:t>
            </a:r>
            <a:r>
              <a:rPr lang="en-US" sz="1800" i="1">
                <a:solidFill>
                  <a:srgbClr val="000000"/>
                </a:solidFill>
                <a:latin typeface="Arial Narrow" pitchFamily="34" charset="0"/>
                <a:cs typeface="Times New Roman" pitchFamily="18" charset="0"/>
              </a:rPr>
              <a:t>“Embed TrueType Fonts”</a:t>
            </a:r>
            <a:r>
              <a:rPr lang="en-US" sz="1800">
                <a:solidFill>
                  <a:srgbClr val="000000"/>
                </a:solidFill>
                <a:latin typeface="Arial Narrow" pitchFamily="34" charset="0"/>
                <a:cs typeface="Times New Roman" pitchFamily="18" charset="0"/>
              </a:rPr>
              <a:t> and select the button </a:t>
            </a:r>
            <a:r>
              <a:rPr lang="en-US" sz="1800" i="1">
                <a:solidFill>
                  <a:srgbClr val="000000"/>
                </a:solidFill>
                <a:latin typeface="Arial Narrow" pitchFamily="34" charset="0"/>
                <a:cs typeface="Times New Roman" pitchFamily="18" charset="0"/>
              </a:rPr>
              <a:t>“Embed All Fonts Best For Editing By Others”</a:t>
            </a:r>
            <a:endParaRPr lang="en-US" sz="1800" i="1">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Fonts too small</a:t>
            </a:r>
            <a:endParaRPr lang="en-US" sz="18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For effective viewing at six feet use a minimum of 24 point (12 point if poster will be enlarged x2).</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San serif fonts (e.g. Arial) are easier to read than serif fonts (e.g. Times Roman) when used in large sizes.</a:t>
            </a:r>
            <a:endParaRPr lang="en-US" sz="1800">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 Indistinct colored type on very dark backgrounds</a:t>
            </a:r>
            <a:endParaRPr lang="en-US" sz="18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Printed material is most visually pleasing when using dark type on a light background.</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endParaRPr lang="en-US" sz="1800">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To avoid unforeseen formatting/printing problems, use one platform to create your poster – Do not shuffle back and forth between MAC and PC</a:t>
            </a:r>
            <a:r>
              <a:rPr lang="en-US" sz="1800" b="1" i="1">
                <a:latin typeface="Arial Narrow" pitchFamily="34" charset="0"/>
              </a:rPr>
              <a:t>    </a:t>
            </a:r>
          </a:p>
        </p:txBody>
      </p:sp>
      <p:graphicFrame>
        <p:nvGraphicFramePr>
          <p:cNvPr id="2102" name="Group 54"/>
          <p:cNvGraphicFramePr>
            <a:graphicFrameLocks noGrp="1"/>
          </p:cNvGraphicFramePr>
          <p:nvPr/>
        </p:nvGraphicFramePr>
        <p:xfrm>
          <a:off x="9229725" y="18322925"/>
          <a:ext cx="6543675" cy="2839530"/>
        </p:xfrm>
        <a:graphic>
          <a:graphicData uri="http://schemas.openxmlformats.org/drawingml/2006/table">
            <a:tbl>
              <a:tblPr/>
              <a:tblGrid>
                <a:gridCol w="1635125"/>
                <a:gridCol w="1639888"/>
                <a:gridCol w="1633537"/>
                <a:gridCol w="1635125"/>
              </a:tblGrid>
              <a:tr h="388938">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Narrow" pitchFamily="34" charset="0"/>
                      </a:endParaRP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Narrow" pitchFamily="34" charset="0"/>
                        </a:rPr>
                        <a:t>6”x9”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Narrow" pitchFamily="34" charset="0"/>
                        </a:rPr>
                        <a:t>12”x18”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Narrow" pitchFamily="34" charset="0"/>
                        </a:rPr>
                        <a:t>24”x36”</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2387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35 mm slide</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2400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2”x3”</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4159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4”x6”</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150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3816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8”x10”</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 90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180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360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r>
            </a:tbl>
          </a:graphicData>
        </a:graphic>
      </p:graphicFrame>
      <p:sp>
        <p:nvSpPr>
          <p:cNvPr id="2099" name="Text Box 51"/>
          <p:cNvSpPr txBox="1">
            <a:spLocks noChangeArrowheads="1"/>
          </p:cNvSpPr>
          <p:nvPr/>
        </p:nvSpPr>
        <p:spPr bwMode="auto">
          <a:xfrm>
            <a:off x="11922125" y="17927638"/>
            <a:ext cx="2605088" cy="366712"/>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b="1">
                <a:solidFill>
                  <a:schemeClr val="bg1"/>
                </a:solidFill>
                <a:latin typeface="Arial Narrow" pitchFamily="34" charset="0"/>
              </a:rPr>
              <a:t>Size it will be on the Poster</a:t>
            </a:r>
          </a:p>
        </p:txBody>
      </p:sp>
      <p:sp>
        <p:nvSpPr>
          <p:cNvPr id="2100" name="Rectangle 52"/>
          <p:cNvSpPr>
            <a:spLocks noChangeArrowheads="1"/>
          </p:cNvSpPr>
          <p:nvPr/>
        </p:nvSpPr>
        <p:spPr bwMode="auto">
          <a:xfrm>
            <a:off x="9377363" y="17967325"/>
            <a:ext cx="1519237" cy="325438"/>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20000"/>
              </a:spcBef>
            </a:pPr>
            <a:r>
              <a:rPr lang="en-US" sz="1800" b="1">
                <a:solidFill>
                  <a:schemeClr val="bg1"/>
                </a:solidFill>
                <a:latin typeface="Arial Narrow" pitchFamily="34" charset="0"/>
              </a:rPr>
              <a:t>Size of original</a:t>
            </a:r>
          </a:p>
        </p:txBody>
      </p:sp>
      <p:sp>
        <p:nvSpPr>
          <p:cNvPr id="2103" name="Text Box 55"/>
          <p:cNvSpPr txBox="1">
            <a:spLocks noChangeArrowheads="1"/>
          </p:cNvSpPr>
          <p:nvPr/>
        </p:nvSpPr>
        <p:spPr bwMode="auto">
          <a:xfrm>
            <a:off x="16710025" y="3752850"/>
            <a:ext cx="7493000"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Importing picture files</a:t>
            </a:r>
          </a:p>
        </p:txBody>
      </p:sp>
      <p:sp>
        <p:nvSpPr>
          <p:cNvPr id="2104" name="Text Box 56"/>
          <p:cNvSpPr txBox="1">
            <a:spLocks noChangeArrowheads="1"/>
          </p:cNvSpPr>
          <p:nvPr/>
        </p:nvSpPr>
        <p:spPr bwMode="auto">
          <a:xfrm>
            <a:off x="16710025" y="14249400"/>
            <a:ext cx="7491413"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Charts &amp; Graphs</a:t>
            </a:r>
          </a:p>
        </p:txBody>
      </p:sp>
      <p:sp>
        <p:nvSpPr>
          <p:cNvPr id="2105" name="Text Box 57"/>
          <p:cNvSpPr txBox="1">
            <a:spLocks noChangeArrowheads="1"/>
          </p:cNvSpPr>
          <p:nvPr/>
        </p:nvSpPr>
        <p:spPr bwMode="auto">
          <a:xfrm>
            <a:off x="17027525" y="4425950"/>
            <a:ext cx="67564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800" b="1" i="1">
                <a:solidFill>
                  <a:srgbClr val="800000"/>
                </a:solidFill>
                <a:latin typeface="Arial Narrow" pitchFamily="34" charset="0"/>
              </a:rPr>
              <a:t>Image looks fine on your screen but is pixilated on the poster</a:t>
            </a:r>
            <a:r>
              <a:rPr lang="en-US" sz="1800">
                <a:solidFill>
                  <a:srgbClr val="800000"/>
                </a:solidFill>
                <a:latin typeface="Arial Narrow" pitchFamily="34" charset="0"/>
              </a:rPr>
              <a:t>.</a:t>
            </a:r>
            <a:r>
              <a:rPr lang="en-US" sz="1800">
                <a:latin typeface="Arial Narrow" pitchFamily="34" charset="0"/>
              </a:rPr>
              <a:t> It is important to start with the best image you have and avoid low resolution images taken from the web. For best results do not copy and paste images. When assembling your poster from other existing images use INSERT&gt;PICTURE&gt;FROM FILE.</a:t>
            </a:r>
          </a:p>
        </p:txBody>
      </p:sp>
      <p:sp>
        <p:nvSpPr>
          <p:cNvPr id="2106" name="Text Box 58"/>
          <p:cNvSpPr txBox="1">
            <a:spLocks noChangeArrowheads="1"/>
          </p:cNvSpPr>
          <p:nvPr/>
        </p:nvSpPr>
        <p:spPr bwMode="auto">
          <a:xfrm>
            <a:off x="17027525" y="15084425"/>
            <a:ext cx="67564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800" b="1">
                <a:latin typeface="Arial Narrow" pitchFamily="34" charset="0"/>
              </a:rPr>
              <a:t>Charts &amp; Graphs</a:t>
            </a:r>
            <a:r>
              <a:rPr lang="en-US" sz="1800">
                <a:latin typeface="Arial Narrow" pitchFamily="34" charset="0"/>
              </a:rPr>
              <a:t>: To bring in charts and graphs from Excel, Word or other applications, go to EDIT&gt;COPY to copy your chart, come back to PowerPoint, and go to EDIT&gt;PASTE to paste it on the poster. You can scale the</a:t>
            </a:r>
          </a:p>
          <a:p>
            <a:r>
              <a:rPr lang="en-US" sz="1800">
                <a:latin typeface="Arial Narrow" pitchFamily="34" charset="0"/>
              </a:rPr>
              <a:t> charts or graphs as needed.</a:t>
            </a:r>
          </a:p>
          <a:p>
            <a:endParaRPr lang="en-US" sz="1800">
              <a:latin typeface="Arial Narrow" pitchFamily="34" charset="0"/>
            </a:endParaRPr>
          </a:p>
          <a:p>
            <a:r>
              <a:rPr lang="en-US" sz="1800" b="1">
                <a:solidFill>
                  <a:srgbClr val="800000"/>
                </a:solidFill>
                <a:latin typeface="Arial Narrow" pitchFamily="34" charset="0"/>
              </a:rPr>
              <a:t>Suggestion:</a:t>
            </a:r>
            <a:r>
              <a:rPr lang="en-US" sz="1800" i="1">
                <a:latin typeface="Arial Narrow" pitchFamily="34" charset="0"/>
              </a:rPr>
              <a:t>   </a:t>
            </a:r>
            <a:r>
              <a:rPr lang="en-US" sz="1800">
                <a:latin typeface="Arial Narrow" pitchFamily="34" charset="0"/>
              </a:rPr>
              <a:t>Press the SHIFT key as you scale your charts or graphs to scale them proportionally.</a:t>
            </a:r>
            <a:br>
              <a:rPr lang="en-US" sz="1800">
                <a:latin typeface="Arial Narrow" pitchFamily="34" charset="0"/>
              </a:rPr>
            </a:br>
            <a:endParaRPr lang="en-US" sz="1800">
              <a:latin typeface="Arial Narrow" pitchFamily="34" charset="0"/>
            </a:endParaRPr>
          </a:p>
        </p:txBody>
      </p:sp>
      <p:pic>
        <p:nvPicPr>
          <p:cNvPr id="2107" name="Picture 59" descr="picturefromfi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4125" y="5999163"/>
            <a:ext cx="5105400" cy="1163637"/>
          </a:xfrm>
          <a:prstGeom prst="rect">
            <a:avLst/>
          </a:prstGeom>
          <a:noFill/>
          <a:ln w="1905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08" name="Text Box 60"/>
          <p:cNvSpPr txBox="1">
            <a:spLocks noChangeArrowheads="1"/>
          </p:cNvSpPr>
          <p:nvPr/>
        </p:nvSpPr>
        <p:spPr bwMode="auto">
          <a:xfrm>
            <a:off x="17154525" y="7359650"/>
            <a:ext cx="5715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800">
                <a:latin typeface="Arial Narrow" pitchFamily="34" charset="0"/>
              </a:rPr>
              <a:t>If you scale your images too much typically more than 200%, image quality will suffer. See the example below:</a:t>
            </a:r>
          </a:p>
        </p:txBody>
      </p:sp>
      <p:sp>
        <p:nvSpPr>
          <p:cNvPr id="2109" name="Text Box 61"/>
          <p:cNvSpPr txBox="1">
            <a:spLocks noChangeArrowheads="1"/>
          </p:cNvSpPr>
          <p:nvPr/>
        </p:nvSpPr>
        <p:spPr bwMode="auto">
          <a:xfrm>
            <a:off x="17027525" y="10206038"/>
            <a:ext cx="6753225" cy="366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r>
              <a:rPr lang="en-US" sz="1800" b="1">
                <a:solidFill>
                  <a:srgbClr val="800000"/>
                </a:solidFill>
                <a:latin typeface="Arial Narrow" pitchFamily="34" charset="0"/>
              </a:rPr>
              <a:t>Avoid unwanted surprises:</a:t>
            </a:r>
            <a:r>
              <a:rPr lang="en-US" sz="1800" i="1">
                <a:latin typeface="Arial Narrow" pitchFamily="34" charset="0"/>
              </a:rPr>
              <a:t> </a:t>
            </a:r>
          </a:p>
          <a:p>
            <a:pPr eaLnBrk="0" hangingPunct="0"/>
            <a:r>
              <a:rPr lang="en-US" sz="1800">
                <a:latin typeface="Arial Narrow" pitchFamily="34" charset="0"/>
              </a:rPr>
              <a:t>Always preview imported images at 100% of the </a:t>
            </a:r>
            <a:r>
              <a:rPr lang="en-US" sz="1800" i="1">
                <a:latin typeface="Arial Narrow" pitchFamily="34" charset="0"/>
              </a:rPr>
              <a:t>final printed size</a:t>
            </a:r>
            <a:r>
              <a:rPr lang="en-US" sz="1800">
                <a:latin typeface="Arial Narrow" pitchFamily="34" charset="0"/>
              </a:rPr>
              <a:t> to check for adequate image quality as per the example above the image may look fine on your screen but when printed at full size it “falls apart”. It is important to always check what an image is going to actually look like when printed.</a:t>
            </a:r>
          </a:p>
          <a:p>
            <a:pPr eaLnBrk="0" hangingPunct="0"/>
            <a:endParaRPr lang="en-US" sz="1800">
              <a:latin typeface="Arial Narrow" pitchFamily="34" charset="0"/>
            </a:endParaRPr>
          </a:p>
          <a:p>
            <a:pPr eaLnBrk="0" hangingPunct="0"/>
            <a:r>
              <a:rPr lang="en-US" sz="1800">
                <a:latin typeface="Arial Narrow" pitchFamily="34" charset="0"/>
              </a:rPr>
              <a:t>VIEW&gt;ZOOM and choose 100% of </a:t>
            </a:r>
            <a:r>
              <a:rPr lang="en-US" sz="1800" i="1">
                <a:latin typeface="Arial Narrow" pitchFamily="34" charset="0"/>
              </a:rPr>
              <a:t>final printed size</a:t>
            </a:r>
            <a:r>
              <a:rPr lang="en-US" sz="1800">
                <a:latin typeface="Arial Narrow" pitchFamily="34" charset="0"/>
              </a:rPr>
              <a:t> to view the images up close. What you’ll see at 100% of final size is what your images will look like when printed.</a:t>
            </a:r>
          </a:p>
          <a:p>
            <a:pPr eaLnBrk="0" hangingPunct="0"/>
            <a:endParaRPr lang="en-US" sz="1800">
              <a:latin typeface="Arial Narrow" pitchFamily="34" charset="0"/>
            </a:endParaRPr>
          </a:p>
          <a:p>
            <a:pPr eaLnBrk="0" hangingPunct="0"/>
            <a:r>
              <a:rPr lang="en-US" sz="1800" i="1">
                <a:solidFill>
                  <a:srgbClr val="800000"/>
                </a:solidFill>
                <a:latin typeface="Arial Narrow" pitchFamily="34" charset="0"/>
              </a:rPr>
              <a:t>In the case of this poster zoom to 200%. This is because PowerPoint does not support page sizes over 56 inches, therefore we have designed this template at half size and will be printing it for you at 2x.</a:t>
            </a:r>
          </a:p>
        </p:txBody>
      </p:sp>
      <p:sp>
        <p:nvSpPr>
          <p:cNvPr id="2110" name="Text Box 62"/>
          <p:cNvSpPr txBox="1">
            <a:spLocks noChangeArrowheads="1"/>
          </p:cNvSpPr>
          <p:nvPr/>
        </p:nvSpPr>
        <p:spPr bwMode="auto">
          <a:xfrm>
            <a:off x="17930813" y="9580563"/>
            <a:ext cx="852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100%</a:t>
            </a:r>
          </a:p>
        </p:txBody>
      </p:sp>
      <p:sp>
        <p:nvSpPr>
          <p:cNvPr id="2111" name="Text Box 63"/>
          <p:cNvSpPr txBox="1">
            <a:spLocks noChangeArrowheads="1"/>
          </p:cNvSpPr>
          <p:nvPr/>
        </p:nvSpPr>
        <p:spPr bwMode="auto">
          <a:xfrm>
            <a:off x="20024725" y="9566275"/>
            <a:ext cx="8540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200%</a:t>
            </a:r>
          </a:p>
        </p:txBody>
      </p:sp>
      <p:sp>
        <p:nvSpPr>
          <p:cNvPr id="2112" name="Text Box 64"/>
          <p:cNvSpPr txBox="1">
            <a:spLocks noChangeArrowheads="1"/>
          </p:cNvSpPr>
          <p:nvPr/>
        </p:nvSpPr>
        <p:spPr bwMode="auto">
          <a:xfrm>
            <a:off x="22075775" y="9585325"/>
            <a:ext cx="852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000">
                <a:latin typeface="Arial Narrow" pitchFamily="34" charset="0"/>
              </a:rPr>
              <a:t>400%</a:t>
            </a:r>
          </a:p>
        </p:txBody>
      </p:sp>
      <p:pic>
        <p:nvPicPr>
          <p:cNvPr id="2113" name="Picture 65" descr="quarter logo lef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2363" y="8118475"/>
            <a:ext cx="1449387" cy="1484313"/>
          </a:xfrm>
          <a:prstGeom prst="rect">
            <a:avLst/>
          </a:prstGeom>
          <a:noFill/>
          <a:extLst>
            <a:ext uri="{909E8E84-426E-40DD-AFC4-6F175D3DCCD1}">
              <a14:hiddenFill xmlns:a14="http://schemas.microsoft.com/office/drawing/2010/main">
                <a:solidFill>
                  <a:srgbClr val="FFFFFF"/>
                </a:solidFill>
              </a14:hiddenFill>
            </a:ext>
          </a:extLst>
        </p:spPr>
      </p:pic>
      <p:pic>
        <p:nvPicPr>
          <p:cNvPr id="2114" name="Picture 66" descr="logo center 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05638" y="8124825"/>
            <a:ext cx="1492250" cy="1473200"/>
          </a:xfrm>
          <a:prstGeom prst="rect">
            <a:avLst/>
          </a:prstGeom>
          <a:noFill/>
          <a:extLst>
            <a:ext uri="{909E8E84-426E-40DD-AFC4-6F175D3DCCD1}">
              <a14:hiddenFill xmlns:a14="http://schemas.microsoft.com/office/drawing/2010/main">
                <a:solidFill>
                  <a:srgbClr val="FFFFFF"/>
                </a:solidFill>
              </a14:hiddenFill>
            </a:ext>
          </a:extLst>
        </p:spPr>
      </p:pic>
      <p:pic>
        <p:nvPicPr>
          <p:cNvPr id="2115" name="Picture 67" descr="logo left 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763038" y="8124825"/>
            <a:ext cx="1477962" cy="1457325"/>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16" name="Rectangle 68"/>
          <p:cNvSpPr>
            <a:spLocks noChangeArrowheads="1"/>
          </p:cNvSpPr>
          <p:nvPr/>
        </p:nvSpPr>
        <p:spPr bwMode="auto">
          <a:xfrm>
            <a:off x="19713575" y="8118475"/>
            <a:ext cx="1476375" cy="1468438"/>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7" name="Rectangle 69"/>
          <p:cNvSpPr>
            <a:spLocks noChangeArrowheads="1"/>
          </p:cNvSpPr>
          <p:nvPr/>
        </p:nvSpPr>
        <p:spPr bwMode="auto">
          <a:xfrm>
            <a:off x="17619663" y="8118475"/>
            <a:ext cx="1476375" cy="1468438"/>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8" name="Rectangle 70"/>
          <p:cNvSpPr>
            <a:spLocks noChangeArrowheads="1"/>
          </p:cNvSpPr>
          <p:nvPr/>
        </p:nvSpPr>
        <p:spPr bwMode="auto">
          <a:xfrm>
            <a:off x="20893088" y="15306675"/>
            <a:ext cx="2381250" cy="229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119" name="Group 71"/>
          <p:cNvGrpSpPr>
            <a:grpSpLocks/>
          </p:cNvGrpSpPr>
          <p:nvPr/>
        </p:nvGrpSpPr>
        <p:grpSpPr bwMode="auto">
          <a:xfrm>
            <a:off x="20431125" y="17905413"/>
            <a:ext cx="2817813" cy="2806700"/>
            <a:chOff x="17342" y="16969"/>
            <a:chExt cx="2573" cy="2843"/>
          </a:xfrm>
        </p:grpSpPr>
        <p:sp>
          <p:nvSpPr>
            <p:cNvPr id="2120" name="Freeform 72"/>
            <p:cNvSpPr>
              <a:spLocks/>
            </p:cNvSpPr>
            <p:nvPr/>
          </p:nvSpPr>
          <p:spPr bwMode="auto">
            <a:xfrm>
              <a:off x="17369" y="19121"/>
              <a:ext cx="2546" cy="128"/>
            </a:xfrm>
            <a:custGeom>
              <a:avLst/>
              <a:gdLst>
                <a:gd name="T0" fmla="*/ 0 w 2261"/>
                <a:gd name="T1" fmla="*/ 112 h 112"/>
                <a:gd name="T2" fmla="*/ 105 w 2261"/>
                <a:gd name="T3" fmla="*/ 0 h 112"/>
                <a:gd name="T4" fmla="*/ 2261 w 2261"/>
                <a:gd name="T5" fmla="*/ 0 h 112"/>
                <a:gd name="T6" fmla="*/ 2155 w 2261"/>
                <a:gd name="T7" fmla="*/ 112 h 112"/>
                <a:gd name="T8" fmla="*/ 0 w 2261"/>
                <a:gd name="T9" fmla="*/ 112 h 112"/>
              </a:gdLst>
              <a:ahLst/>
              <a:cxnLst>
                <a:cxn ang="0">
                  <a:pos x="T0" y="T1"/>
                </a:cxn>
                <a:cxn ang="0">
                  <a:pos x="T2" y="T3"/>
                </a:cxn>
                <a:cxn ang="0">
                  <a:pos x="T4" y="T5"/>
                </a:cxn>
                <a:cxn ang="0">
                  <a:pos x="T6" y="T7"/>
                </a:cxn>
                <a:cxn ang="0">
                  <a:pos x="T8" y="T9"/>
                </a:cxn>
              </a:cxnLst>
              <a:rect l="0" t="0" r="r" b="b"/>
              <a:pathLst>
                <a:path w="2261" h="112">
                  <a:moveTo>
                    <a:pt x="0" y="112"/>
                  </a:moveTo>
                  <a:lnTo>
                    <a:pt x="105" y="0"/>
                  </a:lnTo>
                  <a:lnTo>
                    <a:pt x="2261" y="0"/>
                  </a:lnTo>
                  <a:lnTo>
                    <a:pt x="2155" y="112"/>
                  </a:lnTo>
                  <a:lnTo>
                    <a:pt x="0" y="11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21" name="Freeform 73"/>
            <p:cNvSpPr>
              <a:spLocks/>
            </p:cNvSpPr>
            <p:nvPr/>
          </p:nvSpPr>
          <p:spPr bwMode="auto">
            <a:xfrm>
              <a:off x="17369" y="19121"/>
              <a:ext cx="2546" cy="128"/>
            </a:xfrm>
            <a:custGeom>
              <a:avLst/>
              <a:gdLst>
                <a:gd name="T0" fmla="*/ 0 w 580"/>
                <a:gd name="T1" fmla="*/ 20 h 20"/>
                <a:gd name="T2" fmla="*/ 27 w 580"/>
                <a:gd name="T3" fmla="*/ 0 h 20"/>
                <a:gd name="T4" fmla="*/ 580 w 580"/>
                <a:gd name="T5" fmla="*/ 0 h 20"/>
              </a:gdLst>
              <a:ahLst/>
              <a:cxnLst>
                <a:cxn ang="0">
                  <a:pos x="T0" y="T1"/>
                </a:cxn>
                <a:cxn ang="0">
                  <a:pos x="T2" y="T3"/>
                </a:cxn>
                <a:cxn ang="0">
                  <a:pos x="T4" y="T5"/>
                </a:cxn>
              </a:cxnLst>
              <a:rect l="0" t="0" r="r" b="b"/>
              <a:pathLst>
                <a:path w="580" h="20">
                  <a:moveTo>
                    <a:pt x="0" y="20"/>
                  </a:moveTo>
                  <a:lnTo>
                    <a:pt x="27" y="0"/>
                  </a:lnTo>
                  <a:lnTo>
                    <a:pt x="580"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22" name="Freeform 74"/>
            <p:cNvSpPr>
              <a:spLocks/>
            </p:cNvSpPr>
            <p:nvPr/>
          </p:nvSpPr>
          <p:spPr bwMode="auto">
            <a:xfrm>
              <a:off x="17369" y="19121"/>
              <a:ext cx="2546" cy="128"/>
            </a:xfrm>
            <a:custGeom>
              <a:avLst/>
              <a:gdLst>
                <a:gd name="T0" fmla="*/ 2261 w 2261"/>
                <a:gd name="T1" fmla="*/ 0 h 112"/>
                <a:gd name="T2" fmla="*/ 2155 w 2261"/>
                <a:gd name="T3" fmla="*/ 112 h 112"/>
                <a:gd name="T4" fmla="*/ 0 w 2261"/>
                <a:gd name="T5" fmla="*/ 112 h 112"/>
                <a:gd name="T6" fmla="*/ 105 w 2261"/>
                <a:gd name="T7" fmla="*/ 0 h 112"/>
                <a:gd name="T8" fmla="*/ 2261 w 2261"/>
                <a:gd name="T9" fmla="*/ 0 h 112"/>
              </a:gdLst>
              <a:ahLst/>
              <a:cxnLst>
                <a:cxn ang="0">
                  <a:pos x="T0" y="T1"/>
                </a:cxn>
                <a:cxn ang="0">
                  <a:pos x="T2" y="T3"/>
                </a:cxn>
                <a:cxn ang="0">
                  <a:pos x="T4" y="T5"/>
                </a:cxn>
                <a:cxn ang="0">
                  <a:pos x="T6" y="T7"/>
                </a:cxn>
                <a:cxn ang="0">
                  <a:pos x="T8" y="T9"/>
                </a:cxn>
              </a:cxnLst>
              <a:rect l="0" t="0" r="r" b="b"/>
              <a:pathLst>
                <a:path w="2261" h="112">
                  <a:moveTo>
                    <a:pt x="2261" y="0"/>
                  </a:moveTo>
                  <a:lnTo>
                    <a:pt x="2155" y="112"/>
                  </a:lnTo>
                  <a:lnTo>
                    <a:pt x="0" y="112"/>
                  </a:lnTo>
                  <a:lnTo>
                    <a:pt x="105" y="0"/>
                  </a:lnTo>
                  <a:lnTo>
                    <a:pt x="2261"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23" name="Freeform 75"/>
            <p:cNvSpPr>
              <a:spLocks/>
            </p:cNvSpPr>
            <p:nvPr/>
          </p:nvSpPr>
          <p:spPr bwMode="auto">
            <a:xfrm>
              <a:off x="17978" y="17097"/>
              <a:ext cx="115" cy="2152"/>
            </a:xfrm>
            <a:custGeom>
              <a:avLst/>
              <a:gdLst>
                <a:gd name="T0" fmla="*/ 0 w 102"/>
                <a:gd name="T1" fmla="*/ 1877 h 1877"/>
                <a:gd name="T2" fmla="*/ 0 w 102"/>
                <a:gd name="T3" fmla="*/ 111 h 1877"/>
                <a:gd name="T4" fmla="*/ 102 w 102"/>
                <a:gd name="T5" fmla="*/ 0 h 1877"/>
                <a:gd name="T6" fmla="*/ 102 w 102"/>
                <a:gd name="T7" fmla="*/ 1765 h 1877"/>
                <a:gd name="T8" fmla="*/ 0 w 102"/>
                <a:gd name="T9" fmla="*/ 1877 h 1877"/>
              </a:gdLst>
              <a:ahLst/>
              <a:cxnLst>
                <a:cxn ang="0">
                  <a:pos x="T0" y="T1"/>
                </a:cxn>
                <a:cxn ang="0">
                  <a:pos x="T2" y="T3"/>
                </a:cxn>
                <a:cxn ang="0">
                  <a:pos x="T4" y="T5"/>
                </a:cxn>
                <a:cxn ang="0">
                  <a:pos x="T6" y="T7"/>
                </a:cxn>
                <a:cxn ang="0">
                  <a:pos x="T8" y="T9"/>
                </a:cxn>
              </a:cxnLst>
              <a:rect l="0" t="0" r="r" b="b"/>
              <a:pathLst>
                <a:path w="102" h="1877">
                  <a:moveTo>
                    <a:pt x="0" y="1877"/>
                  </a:moveTo>
                  <a:lnTo>
                    <a:pt x="0" y="111"/>
                  </a:lnTo>
                  <a:lnTo>
                    <a:pt x="102" y="0"/>
                  </a:lnTo>
                  <a:lnTo>
                    <a:pt x="102" y="1765"/>
                  </a:lnTo>
                  <a:lnTo>
                    <a:pt x="0" y="1877"/>
                  </a:lnTo>
                  <a:close/>
                </a:path>
              </a:pathLst>
            </a:custGeom>
            <a:solidFill>
              <a:srgbClr val="5E7072"/>
            </a:solidFill>
            <a:ln w="6350">
              <a:solidFill>
                <a:srgbClr val="000000"/>
              </a:solidFill>
              <a:prstDash val="solid"/>
              <a:round/>
              <a:headEnd/>
              <a:tailEnd/>
            </a:ln>
          </p:spPr>
          <p:txBody>
            <a:bodyPr/>
            <a:lstStyle/>
            <a:p>
              <a:endParaRPr lang="en-US"/>
            </a:p>
          </p:txBody>
        </p:sp>
        <p:sp>
          <p:nvSpPr>
            <p:cNvPr id="2124" name="Rectangle 76"/>
            <p:cNvSpPr>
              <a:spLocks noChangeArrowheads="1"/>
            </p:cNvSpPr>
            <p:nvPr/>
          </p:nvSpPr>
          <p:spPr bwMode="auto">
            <a:xfrm>
              <a:off x="17631" y="17225"/>
              <a:ext cx="347" cy="2024"/>
            </a:xfrm>
            <a:prstGeom prst="rect">
              <a:avLst/>
            </a:prstGeom>
            <a:solidFill>
              <a:srgbClr val="BBE0E3"/>
            </a:solidFill>
            <a:ln w="6350">
              <a:solidFill>
                <a:srgbClr val="000000"/>
              </a:solidFill>
              <a:miter lim="800000"/>
              <a:headEnd/>
              <a:tailEnd/>
            </a:ln>
          </p:spPr>
          <p:txBody>
            <a:bodyPr/>
            <a:lstStyle/>
            <a:p>
              <a:endParaRPr lang="en-US"/>
            </a:p>
          </p:txBody>
        </p:sp>
        <p:sp>
          <p:nvSpPr>
            <p:cNvPr id="2125" name="Freeform 77"/>
            <p:cNvSpPr>
              <a:spLocks/>
            </p:cNvSpPr>
            <p:nvPr/>
          </p:nvSpPr>
          <p:spPr bwMode="auto">
            <a:xfrm>
              <a:off x="17631" y="17097"/>
              <a:ext cx="462" cy="128"/>
            </a:xfrm>
            <a:custGeom>
              <a:avLst/>
              <a:gdLst>
                <a:gd name="T0" fmla="*/ 308 w 410"/>
                <a:gd name="T1" fmla="*/ 111 h 111"/>
                <a:gd name="T2" fmla="*/ 410 w 410"/>
                <a:gd name="T3" fmla="*/ 0 h 111"/>
                <a:gd name="T4" fmla="*/ 106 w 410"/>
                <a:gd name="T5" fmla="*/ 0 h 111"/>
                <a:gd name="T6" fmla="*/ 0 w 410"/>
                <a:gd name="T7" fmla="*/ 111 h 111"/>
                <a:gd name="T8" fmla="*/ 308 w 410"/>
                <a:gd name="T9" fmla="*/ 111 h 111"/>
              </a:gdLst>
              <a:ahLst/>
              <a:cxnLst>
                <a:cxn ang="0">
                  <a:pos x="T0" y="T1"/>
                </a:cxn>
                <a:cxn ang="0">
                  <a:pos x="T2" y="T3"/>
                </a:cxn>
                <a:cxn ang="0">
                  <a:pos x="T4" y="T5"/>
                </a:cxn>
                <a:cxn ang="0">
                  <a:pos x="T6" y="T7"/>
                </a:cxn>
                <a:cxn ang="0">
                  <a:pos x="T8" y="T9"/>
                </a:cxn>
              </a:cxnLst>
              <a:rect l="0" t="0" r="r" b="b"/>
              <a:pathLst>
                <a:path w="410" h="111">
                  <a:moveTo>
                    <a:pt x="308" y="111"/>
                  </a:moveTo>
                  <a:lnTo>
                    <a:pt x="410" y="0"/>
                  </a:lnTo>
                  <a:lnTo>
                    <a:pt x="106" y="0"/>
                  </a:lnTo>
                  <a:lnTo>
                    <a:pt x="0" y="111"/>
                  </a:lnTo>
                  <a:lnTo>
                    <a:pt x="308" y="111"/>
                  </a:lnTo>
                  <a:close/>
                </a:path>
              </a:pathLst>
            </a:custGeom>
            <a:solidFill>
              <a:srgbClr val="8CA8AA"/>
            </a:solidFill>
            <a:ln w="6350">
              <a:solidFill>
                <a:srgbClr val="000000"/>
              </a:solidFill>
              <a:prstDash val="solid"/>
              <a:round/>
              <a:headEnd/>
              <a:tailEnd/>
            </a:ln>
          </p:spPr>
          <p:txBody>
            <a:bodyPr/>
            <a:lstStyle/>
            <a:p>
              <a:endParaRPr lang="en-US"/>
            </a:p>
          </p:txBody>
        </p:sp>
        <p:sp>
          <p:nvSpPr>
            <p:cNvPr id="2126" name="Freeform 78"/>
            <p:cNvSpPr>
              <a:spLocks/>
            </p:cNvSpPr>
            <p:nvPr/>
          </p:nvSpPr>
          <p:spPr bwMode="auto">
            <a:xfrm>
              <a:off x="18321" y="18584"/>
              <a:ext cx="118" cy="665"/>
            </a:xfrm>
            <a:custGeom>
              <a:avLst/>
              <a:gdLst>
                <a:gd name="T0" fmla="*/ 0 w 106"/>
                <a:gd name="T1" fmla="*/ 580 h 580"/>
                <a:gd name="T2" fmla="*/ 0 w 106"/>
                <a:gd name="T3" fmla="*/ 112 h 580"/>
                <a:gd name="T4" fmla="*/ 106 w 106"/>
                <a:gd name="T5" fmla="*/ 0 h 580"/>
                <a:gd name="T6" fmla="*/ 106 w 106"/>
                <a:gd name="T7" fmla="*/ 468 h 580"/>
                <a:gd name="T8" fmla="*/ 0 w 106"/>
                <a:gd name="T9" fmla="*/ 580 h 580"/>
              </a:gdLst>
              <a:ahLst/>
              <a:cxnLst>
                <a:cxn ang="0">
                  <a:pos x="T0" y="T1"/>
                </a:cxn>
                <a:cxn ang="0">
                  <a:pos x="T2" y="T3"/>
                </a:cxn>
                <a:cxn ang="0">
                  <a:pos x="T4" y="T5"/>
                </a:cxn>
                <a:cxn ang="0">
                  <a:pos x="T6" y="T7"/>
                </a:cxn>
                <a:cxn ang="0">
                  <a:pos x="T8" y="T9"/>
                </a:cxn>
              </a:cxnLst>
              <a:rect l="0" t="0" r="r" b="b"/>
              <a:pathLst>
                <a:path w="106" h="580">
                  <a:moveTo>
                    <a:pt x="0" y="580"/>
                  </a:moveTo>
                  <a:lnTo>
                    <a:pt x="0" y="112"/>
                  </a:lnTo>
                  <a:lnTo>
                    <a:pt x="106" y="0"/>
                  </a:lnTo>
                  <a:lnTo>
                    <a:pt x="106" y="468"/>
                  </a:lnTo>
                  <a:lnTo>
                    <a:pt x="0" y="580"/>
                  </a:lnTo>
                  <a:close/>
                </a:path>
              </a:pathLst>
            </a:custGeom>
            <a:solidFill>
              <a:srgbClr val="CC7900"/>
            </a:solidFill>
            <a:ln w="6350">
              <a:solidFill>
                <a:srgbClr val="000000"/>
              </a:solidFill>
              <a:prstDash val="solid"/>
              <a:round/>
              <a:headEnd/>
              <a:tailEnd/>
            </a:ln>
          </p:spPr>
          <p:txBody>
            <a:bodyPr/>
            <a:lstStyle/>
            <a:p>
              <a:endParaRPr lang="en-US"/>
            </a:p>
          </p:txBody>
        </p:sp>
        <p:sp>
          <p:nvSpPr>
            <p:cNvPr id="2127" name="Rectangle 79"/>
            <p:cNvSpPr>
              <a:spLocks noChangeArrowheads="1"/>
            </p:cNvSpPr>
            <p:nvPr/>
          </p:nvSpPr>
          <p:spPr bwMode="auto">
            <a:xfrm>
              <a:off x="17978" y="18713"/>
              <a:ext cx="343" cy="536"/>
            </a:xfrm>
            <a:prstGeom prst="rect">
              <a:avLst/>
            </a:prstGeom>
            <a:solidFill>
              <a:srgbClr val="FF9900"/>
            </a:solidFill>
            <a:ln w="6350">
              <a:solidFill>
                <a:srgbClr val="000000"/>
              </a:solidFill>
              <a:miter lim="800000"/>
              <a:headEnd/>
              <a:tailEnd/>
            </a:ln>
          </p:spPr>
          <p:txBody>
            <a:bodyPr/>
            <a:lstStyle/>
            <a:p>
              <a:endParaRPr lang="en-US"/>
            </a:p>
          </p:txBody>
        </p:sp>
        <p:sp>
          <p:nvSpPr>
            <p:cNvPr id="2128" name="Freeform 80"/>
            <p:cNvSpPr>
              <a:spLocks/>
            </p:cNvSpPr>
            <p:nvPr/>
          </p:nvSpPr>
          <p:spPr bwMode="auto">
            <a:xfrm>
              <a:off x="17978" y="18584"/>
              <a:ext cx="461" cy="129"/>
            </a:xfrm>
            <a:custGeom>
              <a:avLst/>
              <a:gdLst>
                <a:gd name="T0" fmla="*/ 304 w 410"/>
                <a:gd name="T1" fmla="*/ 112 h 112"/>
                <a:gd name="T2" fmla="*/ 410 w 410"/>
                <a:gd name="T3" fmla="*/ 0 h 112"/>
                <a:gd name="T4" fmla="*/ 102 w 410"/>
                <a:gd name="T5" fmla="*/ 0 h 112"/>
                <a:gd name="T6" fmla="*/ 0 w 410"/>
                <a:gd name="T7" fmla="*/ 112 h 112"/>
                <a:gd name="T8" fmla="*/ 304 w 410"/>
                <a:gd name="T9" fmla="*/ 112 h 112"/>
              </a:gdLst>
              <a:ahLst/>
              <a:cxnLst>
                <a:cxn ang="0">
                  <a:pos x="T0" y="T1"/>
                </a:cxn>
                <a:cxn ang="0">
                  <a:pos x="T2" y="T3"/>
                </a:cxn>
                <a:cxn ang="0">
                  <a:pos x="T4" y="T5"/>
                </a:cxn>
                <a:cxn ang="0">
                  <a:pos x="T6" y="T7"/>
                </a:cxn>
                <a:cxn ang="0">
                  <a:pos x="T8" y="T9"/>
                </a:cxn>
              </a:cxnLst>
              <a:rect l="0" t="0" r="r" b="b"/>
              <a:pathLst>
                <a:path w="410" h="112">
                  <a:moveTo>
                    <a:pt x="304" y="112"/>
                  </a:moveTo>
                  <a:lnTo>
                    <a:pt x="410" y="0"/>
                  </a:lnTo>
                  <a:lnTo>
                    <a:pt x="102" y="0"/>
                  </a:lnTo>
                  <a:lnTo>
                    <a:pt x="0" y="112"/>
                  </a:lnTo>
                  <a:lnTo>
                    <a:pt x="304" y="112"/>
                  </a:lnTo>
                  <a:close/>
                </a:path>
              </a:pathLst>
            </a:custGeom>
            <a:solidFill>
              <a:srgbClr val="CC7900"/>
            </a:solidFill>
            <a:ln w="6350">
              <a:solidFill>
                <a:srgbClr val="000000"/>
              </a:solidFill>
              <a:prstDash val="solid"/>
              <a:round/>
              <a:headEnd/>
              <a:tailEnd/>
            </a:ln>
          </p:spPr>
          <p:txBody>
            <a:bodyPr/>
            <a:lstStyle/>
            <a:p>
              <a:endParaRPr lang="en-US"/>
            </a:p>
          </p:txBody>
        </p:sp>
        <p:sp>
          <p:nvSpPr>
            <p:cNvPr id="2129" name="Rectangle 81"/>
            <p:cNvSpPr>
              <a:spLocks noChangeArrowheads="1"/>
            </p:cNvSpPr>
            <p:nvPr/>
          </p:nvSpPr>
          <p:spPr bwMode="auto">
            <a:xfrm>
              <a:off x="17697" y="17270"/>
              <a:ext cx="27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t>69%</a:t>
              </a:r>
              <a:endParaRPr lang="en-US" sz="1200">
                <a:latin typeface="Arial Narrow" pitchFamily="34" charset="0"/>
              </a:endParaRPr>
            </a:p>
          </p:txBody>
        </p:sp>
        <p:sp>
          <p:nvSpPr>
            <p:cNvPr id="2130" name="Rectangle 82"/>
            <p:cNvSpPr>
              <a:spLocks noChangeArrowheads="1"/>
            </p:cNvSpPr>
            <p:nvPr/>
          </p:nvSpPr>
          <p:spPr bwMode="auto">
            <a:xfrm>
              <a:off x="18031" y="18770"/>
              <a:ext cx="276"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chemeClr val="bg1"/>
                  </a:solidFill>
                </a:rPr>
                <a:t>18%</a:t>
              </a:r>
              <a:endParaRPr lang="en-US" sz="1200">
                <a:solidFill>
                  <a:schemeClr val="bg1"/>
                </a:solidFill>
                <a:latin typeface="Arial Narrow" pitchFamily="34" charset="0"/>
              </a:endParaRPr>
            </a:p>
          </p:txBody>
        </p:sp>
        <p:sp>
          <p:nvSpPr>
            <p:cNvPr id="2131" name="Freeform 83"/>
            <p:cNvSpPr>
              <a:spLocks/>
            </p:cNvSpPr>
            <p:nvPr/>
          </p:nvSpPr>
          <p:spPr bwMode="auto">
            <a:xfrm>
              <a:off x="19190" y="16969"/>
              <a:ext cx="115" cy="2280"/>
            </a:xfrm>
            <a:custGeom>
              <a:avLst/>
              <a:gdLst>
                <a:gd name="T0" fmla="*/ 0 w 102"/>
                <a:gd name="T1" fmla="*/ 1989 h 1989"/>
                <a:gd name="T2" fmla="*/ 0 w 102"/>
                <a:gd name="T3" fmla="*/ 112 h 1989"/>
                <a:gd name="T4" fmla="*/ 102 w 102"/>
                <a:gd name="T5" fmla="*/ 0 h 1989"/>
                <a:gd name="T6" fmla="*/ 102 w 102"/>
                <a:gd name="T7" fmla="*/ 1877 h 1989"/>
                <a:gd name="T8" fmla="*/ 0 w 102"/>
                <a:gd name="T9" fmla="*/ 1989 h 1989"/>
              </a:gdLst>
              <a:ahLst/>
              <a:cxnLst>
                <a:cxn ang="0">
                  <a:pos x="T0" y="T1"/>
                </a:cxn>
                <a:cxn ang="0">
                  <a:pos x="T2" y="T3"/>
                </a:cxn>
                <a:cxn ang="0">
                  <a:pos x="T4" y="T5"/>
                </a:cxn>
                <a:cxn ang="0">
                  <a:pos x="T6" y="T7"/>
                </a:cxn>
                <a:cxn ang="0">
                  <a:pos x="T8" y="T9"/>
                </a:cxn>
              </a:cxnLst>
              <a:rect l="0" t="0" r="r" b="b"/>
              <a:pathLst>
                <a:path w="102" h="1989">
                  <a:moveTo>
                    <a:pt x="0" y="1989"/>
                  </a:moveTo>
                  <a:lnTo>
                    <a:pt x="0" y="112"/>
                  </a:lnTo>
                  <a:lnTo>
                    <a:pt x="102" y="0"/>
                  </a:lnTo>
                  <a:lnTo>
                    <a:pt x="102" y="1877"/>
                  </a:lnTo>
                  <a:lnTo>
                    <a:pt x="0" y="1989"/>
                  </a:lnTo>
                  <a:close/>
                </a:path>
              </a:pathLst>
            </a:custGeom>
            <a:solidFill>
              <a:srgbClr val="5E7072"/>
            </a:solidFill>
            <a:ln w="6350">
              <a:solidFill>
                <a:srgbClr val="000000"/>
              </a:solidFill>
              <a:prstDash val="solid"/>
              <a:round/>
              <a:headEnd/>
              <a:tailEnd/>
            </a:ln>
          </p:spPr>
          <p:txBody>
            <a:bodyPr/>
            <a:lstStyle/>
            <a:p>
              <a:endParaRPr lang="en-US"/>
            </a:p>
          </p:txBody>
        </p:sp>
        <p:sp>
          <p:nvSpPr>
            <p:cNvPr id="2132" name="Rectangle 84"/>
            <p:cNvSpPr>
              <a:spLocks noChangeArrowheads="1"/>
            </p:cNvSpPr>
            <p:nvPr/>
          </p:nvSpPr>
          <p:spPr bwMode="auto">
            <a:xfrm>
              <a:off x="18843" y="17097"/>
              <a:ext cx="347" cy="2152"/>
            </a:xfrm>
            <a:prstGeom prst="rect">
              <a:avLst/>
            </a:prstGeom>
            <a:solidFill>
              <a:srgbClr val="BBE0E3"/>
            </a:solidFill>
            <a:ln w="6350">
              <a:solidFill>
                <a:srgbClr val="000000"/>
              </a:solidFill>
              <a:miter lim="800000"/>
              <a:headEnd/>
              <a:tailEnd/>
            </a:ln>
          </p:spPr>
          <p:txBody>
            <a:bodyPr/>
            <a:lstStyle/>
            <a:p>
              <a:endParaRPr lang="en-US"/>
            </a:p>
          </p:txBody>
        </p:sp>
        <p:sp>
          <p:nvSpPr>
            <p:cNvPr id="2133" name="Freeform 85"/>
            <p:cNvSpPr>
              <a:spLocks/>
            </p:cNvSpPr>
            <p:nvPr/>
          </p:nvSpPr>
          <p:spPr bwMode="auto">
            <a:xfrm>
              <a:off x="18843" y="16969"/>
              <a:ext cx="462" cy="128"/>
            </a:xfrm>
            <a:custGeom>
              <a:avLst/>
              <a:gdLst>
                <a:gd name="T0" fmla="*/ 308 w 410"/>
                <a:gd name="T1" fmla="*/ 112 h 112"/>
                <a:gd name="T2" fmla="*/ 410 w 410"/>
                <a:gd name="T3" fmla="*/ 0 h 112"/>
                <a:gd name="T4" fmla="*/ 106 w 410"/>
                <a:gd name="T5" fmla="*/ 0 h 112"/>
                <a:gd name="T6" fmla="*/ 0 w 410"/>
                <a:gd name="T7" fmla="*/ 112 h 112"/>
                <a:gd name="T8" fmla="*/ 308 w 410"/>
                <a:gd name="T9" fmla="*/ 112 h 112"/>
              </a:gdLst>
              <a:ahLst/>
              <a:cxnLst>
                <a:cxn ang="0">
                  <a:pos x="T0" y="T1"/>
                </a:cxn>
                <a:cxn ang="0">
                  <a:pos x="T2" y="T3"/>
                </a:cxn>
                <a:cxn ang="0">
                  <a:pos x="T4" y="T5"/>
                </a:cxn>
                <a:cxn ang="0">
                  <a:pos x="T6" y="T7"/>
                </a:cxn>
                <a:cxn ang="0">
                  <a:pos x="T8" y="T9"/>
                </a:cxn>
              </a:cxnLst>
              <a:rect l="0" t="0" r="r" b="b"/>
              <a:pathLst>
                <a:path w="410" h="112">
                  <a:moveTo>
                    <a:pt x="308" y="112"/>
                  </a:moveTo>
                  <a:lnTo>
                    <a:pt x="410" y="0"/>
                  </a:lnTo>
                  <a:lnTo>
                    <a:pt x="106" y="0"/>
                  </a:lnTo>
                  <a:lnTo>
                    <a:pt x="0" y="112"/>
                  </a:lnTo>
                  <a:lnTo>
                    <a:pt x="308" y="112"/>
                  </a:lnTo>
                  <a:close/>
                </a:path>
              </a:pathLst>
            </a:custGeom>
            <a:solidFill>
              <a:srgbClr val="8CA8AA"/>
            </a:solidFill>
            <a:ln w="6350">
              <a:solidFill>
                <a:srgbClr val="000000"/>
              </a:solidFill>
              <a:prstDash val="solid"/>
              <a:round/>
              <a:headEnd/>
              <a:tailEnd/>
            </a:ln>
          </p:spPr>
          <p:txBody>
            <a:bodyPr/>
            <a:lstStyle/>
            <a:p>
              <a:endParaRPr lang="en-US"/>
            </a:p>
          </p:txBody>
        </p:sp>
        <p:sp>
          <p:nvSpPr>
            <p:cNvPr id="2134" name="Freeform 86"/>
            <p:cNvSpPr>
              <a:spLocks/>
            </p:cNvSpPr>
            <p:nvPr/>
          </p:nvSpPr>
          <p:spPr bwMode="auto">
            <a:xfrm>
              <a:off x="19533" y="18368"/>
              <a:ext cx="118" cy="881"/>
            </a:xfrm>
            <a:custGeom>
              <a:avLst/>
              <a:gdLst>
                <a:gd name="T0" fmla="*/ 0 w 106"/>
                <a:gd name="T1" fmla="*/ 769 h 769"/>
                <a:gd name="T2" fmla="*/ 0 w 106"/>
                <a:gd name="T3" fmla="*/ 111 h 769"/>
                <a:gd name="T4" fmla="*/ 106 w 106"/>
                <a:gd name="T5" fmla="*/ 0 h 769"/>
                <a:gd name="T6" fmla="*/ 106 w 106"/>
                <a:gd name="T7" fmla="*/ 657 h 769"/>
                <a:gd name="T8" fmla="*/ 0 w 106"/>
                <a:gd name="T9" fmla="*/ 769 h 769"/>
              </a:gdLst>
              <a:ahLst/>
              <a:cxnLst>
                <a:cxn ang="0">
                  <a:pos x="T0" y="T1"/>
                </a:cxn>
                <a:cxn ang="0">
                  <a:pos x="T2" y="T3"/>
                </a:cxn>
                <a:cxn ang="0">
                  <a:pos x="T4" y="T5"/>
                </a:cxn>
                <a:cxn ang="0">
                  <a:pos x="T6" y="T7"/>
                </a:cxn>
                <a:cxn ang="0">
                  <a:pos x="T8" y="T9"/>
                </a:cxn>
              </a:cxnLst>
              <a:rect l="0" t="0" r="r" b="b"/>
              <a:pathLst>
                <a:path w="106" h="769">
                  <a:moveTo>
                    <a:pt x="0" y="769"/>
                  </a:moveTo>
                  <a:lnTo>
                    <a:pt x="0" y="111"/>
                  </a:lnTo>
                  <a:lnTo>
                    <a:pt x="106" y="0"/>
                  </a:lnTo>
                  <a:lnTo>
                    <a:pt x="106" y="657"/>
                  </a:lnTo>
                  <a:lnTo>
                    <a:pt x="0" y="769"/>
                  </a:lnTo>
                  <a:close/>
                </a:path>
              </a:pathLst>
            </a:custGeom>
            <a:solidFill>
              <a:srgbClr val="CC7900"/>
            </a:solidFill>
            <a:ln w="6350">
              <a:solidFill>
                <a:srgbClr val="000000"/>
              </a:solidFill>
              <a:prstDash val="solid"/>
              <a:round/>
              <a:headEnd/>
              <a:tailEnd/>
            </a:ln>
          </p:spPr>
          <p:txBody>
            <a:bodyPr/>
            <a:lstStyle/>
            <a:p>
              <a:endParaRPr lang="en-US"/>
            </a:p>
          </p:txBody>
        </p:sp>
        <p:sp>
          <p:nvSpPr>
            <p:cNvPr id="2135" name="Rectangle 87"/>
            <p:cNvSpPr>
              <a:spLocks noChangeArrowheads="1"/>
            </p:cNvSpPr>
            <p:nvPr/>
          </p:nvSpPr>
          <p:spPr bwMode="auto">
            <a:xfrm>
              <a:off x="19190" y="18495"/>
              <a:ext cx="343" cy="754"/>
            </a:xfrm>
            <a:prstGeom prst="rect">
              <a:avLst/>
            </a:prstGeom>
            <a:solidFill>
              <a:srgbClr val="FF9900"/>
            </a:solidFill>
            <a:ln w="6350">
              <a:solidFill>
                <a:srgbClr val="000000"/>
              </a:solidFill>
              <a:miter lim="800000"/>
              <a:headEnd/>
              <a:tailEnd/>
            </a:ln>
          </p:spPr>
          <p:txBody>
            <a:bodyPr/>
            <a:lstStyle/>
            <a:p>
              <a:endParaRPr lang="en-US"/>
            </a:p>
          </p:txBody>
        </p:sp>
        <p:sp>
          <p:nvSpPr>
            <p:cNvPr id="2136" name="Freeform 88"/>
            <p:cNvSpPr>
              <a:spLocks/>
            </p:cNvSpPr>
            <p:nvPr/>
          </p:nvSpPr>
          <p:spPr bwMode="auto">
            <a:xfrm>
              <a:off x="19190" y="18368"/>
              <a:ext cx="461" cy="127"/>
            </a:xfrm>
            <a:custGeom>
              <a:avLst/>
              <a:gdLst>
                <a:gd name="T0" fmla="*/ 304 w 410"/>
                <a:gd name="T1" fmla="*/ 111 h 111"/>
                <a:gd name="T2" fmla="*/ 410 w 410"/>
                <a:gd name="T3" fmla="*/ 0 h 111"/>
                <a:gd name="T4" fmla="*/ 102 w 410"/>
                <a:gd name="T5" fmla="*/ 0 h 111"/>
                <a:gd name="T6" fmla="*/ 0 w 410"/>
                <a:gd name="T7" fmla="*/ 111 h 111"/>
                <a:gd name="T8" fmla="*/ 304 w 410"/>
                <a:gd name="T9" fmla="*/ 111 h 111"/>
              </a:gdLst>
              <a:ahLst/>
              <a:cxnLst>
                <a:cxn ang="0">
                  <a:pos x="T0" y="T1"/>
                </a:cxn>
                <a:cxn ang="0">
                  <a:pos x="T2" y="T3"/>
                </a:cxn>
                <a:cxn ang="0">
                  <a:pos x="T4" y="T5"/>
                </a:cxn>
                <a:cxn ang="0">
                  <a:pos x="T6" y="T7"/>
                </a:cxn>
                <a:cxn ang="0">
                  <a:pos x="T8" y="T9"/>
                </a:cxn>
              </a:cxnLst>
              <a:rect l="0" t="0" r="r" b="b"/>
              <a:pathLst>
                <a:path w="410" h="111">
                  <a:moveTo>
                    <a:pt x="304" y="111"/>
                  </a:moveTo>
                  <a:lnTo>
                    <a:pt x="410" y="0"/>
                  </a:lnTo>
                  <a:lnTo>
                    <a:pt x="102" y="0"/>
                  </a:lnTo>
                  <a:lnTo>
                    <a:pt x="0" y="111"/>
                  </a:lnTo>
                  <a:lnTo>
                    <a:pt x="304" y="111"/>
                  </a:lnTo>
                  <a:close/>
                </a:path>
              </a:pathLst>
            </a:custGeom>
            <a:solidFill>
              <a:srgbClr val="CC7900"/>
            </a:solidFill>
            <a:ln w="6350">
              <a:solidFill>
                <a:srgbClr val="000000"/>
              </a:solidFill>
              <a:prstDash val="solid"/>
              <a:round/>
              <a:headEnd/>
              <a:tailEnd/>
            </a:ln>
          </p:spPr>
          <p:txBody>
            <a:bodyPr/>
            <a:lstStyle/>
            <a:p>
              <a:endParaRPr lang="en-US"/>
            </a:p>
          </p:txBody>
        </p:sp>
        <p:sp>
          <p:nvSpPr>
            <p:cNvPr id="2137" name="Rectangle 89"/>
            <p:cNvSpPr>
              <a:spLocks noChangeArrowheads="1"/>
            </p:cNvSpPr>
            <p:nvPr/>
          </p:nvSpPr>
          <p:spPr bwMode="auto">
            <a:xfrm>
              <a:off x="18908" y="17156"/>
              <a:ext cx="27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rgbClr val="000000"/>
                  </a:solidFill>
                </a:rPr>
                <a:t>74%</a:t>
              </a:r>
              <a:endParaRPr lang="en-US" sz="1200">
                <a:latin typeface="Arial Narrow" pitchFamily="34" charset="0"/>
              </a:endParaRPr>
            </a:p>
          </p:txBody>
        </p:sp>
        <p:sp>
          <p:nvSpPr>
            <p:cNvPr id="2138" name="Rectangle 90"/>
            <p:cNvSpPr>
              <a:spLocks noChangeArrowheads="1"/>
            </p:cNvSpPr>
            <p:nvPr/>
          </p:nvSpPr>
          <p:spPr bwMode="auto">
            <a:xfrm>
              <a:off x="19245" y="18540"/>
              <a:ext cx="27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200" b="1">
                  <a:solidFill>
                    <a:schemeClr val="bg1"/>
                  </a:solidFill>
                </a:rPr>
                <a:t>26%</a:t>
              </a:r>
              <a:endParaRPr lang="en-US" sz="1200">
                <a:solidFill>
                  <a:schemeClr val="bg1"/>
                </a:solidFill>
                <a:latin typeface="Arial Narrow" pitchFamily="34" charset="0"/>
              </a:endParaRPr>
            </a:p>
          </p:txBody>
        </p:sp>
        <p:sp>
          <p:nvSpPr>
            <p:cNvPr id="2139" name="Line 91"/>
            <p:cNvSpPr>
              <a:spLocks noChangeShapeType="1"/>
            </p:cNvSpPr>
            <p:nvPr/>
          </p:nvSpPr>
          <p:spPr bwMode="auto">
            <a:xfrm flipH="1">
              <a:off x="17342" y="19249"/>
              <a:ext cx="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0" name="Line 92"/>
            <p:cNvSpPr>
              <a:spLocks noChangeShapeType="1"/>
            </p:cNvSpPr>
            <p:nvPr/>
          </p:nvSpPr>
          <p:spPr bwMode="auto">
            <a:xfrm>
              <a:off x="17369" y="19249"/>
              <a:ext cx="24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1" name="Line 93"/>
            <p:cNvSpPr>
              <a:spLocks noChangeShapeType="1"/>
            </p:cNvSpPr>
            <p:nvPr/>
          </p:nvSpPr>
          <p:spPr bwMode="auto">
            <a:xfrm>
              <a:off x="17369"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2" name="Line 94"/>
            <p:cNvSpPr>
              <a:spLocks noChangeShapeType="1"/>
            </p:cNvSpPr>
            <p:nvPr/>
          </p:nvSpPr>
          <p:spPr bwMode="auto">
            <a:xfrm>
              <a:off x="18584"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3" name="Line 95"/>
            <p:cNvSpPr>
              <a:spLocks noChangeShapeType="1"/>
            </p:cNvSpPr>
            <p:nvPr/>
          </p:nvSpPr>
          <p:spPr bwMode="auto">
            <a:xfrm>
              <a:off x="19796"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4" name="Rectangle 96"/>
            <p:cNvSpPr>
              <a:spLocks noChangeArrowheads="1"/>
            </p:cNvSpPr>
            <p:nvPr/>
          </p:nvSpPr>
          <p:spPr bwMode="auto">
            <a:xfrm>
              <a:off x="17609" y="19317"/>
              <a:ext cx="1062" cy="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rgbClr val="000000"/>
                  </a:solidFill>
                </a:rPr>
                <a:t>Pre-</a:t>
              </a:r>
            </a:p>
            <a:p>
              <a:pPr defTabSz="4389438"/>
              <a:r>
                <a:rPr lang="en-US" sz="1600" b="1">
                  <a:solidFill>
                    <a:srgbClr val="000000"/>
                  </a:solidFill>
                </a:rPr>
                <a:t>Intervention</a:t>
              </a:r>
              <a:endParaRPr lang="en-US" sz="1600">
                <a:latin typeface="Arial Narrow" pitchFamily="34" charset="0"/>
              </a:endParaRPr>
            </a:p>
          </p:txBody>
        </p:sp>
        <p:sp>
          <p:nvSpPr>
            <p:cNvPr id="2145" name="Rectangle 97"/>
            <p:cNvSpPr>
              <a:spLocks noChangeArrowheads="1"/>
            </p:cNvSpPr>
            <p:nvPr/>
          </p:nvSpPr>
          <p:spPr bwMode="auto">
            <a:xfrm>
              <a:off x="18829" y="19302"/>
              <a:ext cx="1063"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rgbClr val="000000"/>
                  </a:solidFill>
                </a:rPr>
                <a:t>Post-</a:t>
              </a:r>
            </a:p>
            <a:p>
              <a:pPr defTabSz="4389438"/>
              <a:r>
                <a:rPr lang="en-US" sz="1600" b="1">
                  <a:solidFill>
                    <a:srgbClr val="000000"/>
                  </a:solidFill>
                </a:rPr>
                <a:t>Intervention</a:t>
              </a:r>
              <a:endParaRPr lang="en-US" sz="1600">
                <a:latin typeface="Arial Narrow" pitchFamily="34" charset="0"/>
              </a:endParaRPr>
            </a:p>
          </p:txBody>
        </p:sp>
      </p:grpSp>
      <p:grpSp>
        <p:nvGrpSpPr>
          <p:cNvPr id="2146" name="Group 98"/>
          <p:cNvGrpSpPr>
            <a:grpSpLocks/>
          </p:cNvGrpSpPr>
          <p:nvPr/>
        </p:nvGrpSpPr>
        <p:grpSpPr bwMode="auto">
          <a:xfrm>
            <a:off x="22761575" y="18291175"/>
            <a:ext cx="652463" cy="454025"/>
            <a:chOff x="19296" y="16260"/>
            <a:chExt cx="666" cy="460"/>
          </a:xfrm>
        </p:grpSpPr>
        <p:sp>
          <p:nvSpPr>
            <p:cNvPr id="2147" name="Rectangle 99" descr="Parchment"/>
            <p:cNvSpPr>
              <a:spLocks noChangeArrowheads="1"/>
            </p:cNvSpPr>
            <p:nvPr/>
          </p:nvSpPr>
          <p:spPr bwMode="auto">
            <a:xfrm>
              <a:off x="19296" y="16260"/>
              <a:ext cx="666" cy="460"/>
            </a:xfrm>
            <a:prstGeom prst="rect">
              <a:avLst/>
            </a:prstGeom>
            <a:blipFill dpi="0" rotWithShape="1">
              <a:blip r:embed="rId8"/>
              <a:srcRect/>
              <a:tile tx="0" ty="0" sx="100000" sy="100000" flip="none" algn="tl"/>
            </a:blip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8" name="Rectangle 100"/>
            <p:cNvSpPr>
              <a:spLocks noChangeArrowheads="1"/>
            </p:cNvSpPr>
            <p:nvPr/>
          </p:nvSpPr>
          <p:spPr bwMode="auto">
            <a:xfrm>
              <a:off x="19625" y="16302"/>
              <a:ext cx="30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300" b="1">
                  <a:solidFill>
                    <a:srgbClr val="000000"/>
                  </a:solidFill>
                </a:rPr>
                <a:t>Yes</a:t>
              </a:r>
              <a:endParaRPr lang="en-US" sz="1300">
                <a:latin typeface="Arial Narrow" pitchFamily="34" charset="0"/>
              </a:endParaRPr>
            </a:p>
          </p:txBody>
        </p:sp>
        <p:sp>
          <p:nvSpPr>
            <p:cNvPr id="2149" name="Rectangle 101"/>
            <p:cNvSpPr>
              <a:spLocks noChangeArrowheads="1"/>
            </p:cNvSpPr>
            <p:nvPr/>
          </p:nvSpPr>
          <p:spPr bwMode="auto">
            <a:xfrm>
              <a:off x="19617" y="16503"/>
              <a:ext cx="225"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300" b="1">
                  <a:solidFill>
                    <a:srgbClr val="000000"/>
                  </a:solidFill>
                </a:rPr>
                <a:t>No</a:t>
              </a:r>
              <a:endParaRPr lang="en-US" sz="1300">
                <a:latin typeface="Arial Narrow" pitchFamily="34" charset="0"/>
              </a:endParaRPr>
            </a:p>
          </p:txBody>
        </p:sp>
        <p:sp>
          <p:nvSpPr>
            <p:cNvPr id="2150" name="Rectangle 102"/>
            <p:cNvSpPr>
              <a:spLocks noChangeArrowheads="1"/>
            </p:cNvSpPr>
            <p:nvPr/>
          </p:nvSpPr>
          <p:spPr bwMode="auto">
            <a:xfrm>
              <a:off x="19372" y="16322"/>
              <a:ext cx="203" cy="13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 name="Rectangle 103"/>
            <p:cNvSpPr>
              <a:spLocks noChangeArrowheads="1"/>
            </p:cNvSpPr>
            <p:nvPr/>
          </p:nvSpPr>
          <p:spPr bwMode="auto">
            <a:xfrm>
              <a:off x="19372" y="16535"/>
              <a:ext cx="203" cy="131"/>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53" name="Freeform 105"/>
          <p:cNvSpPr>
            <a:spLocks/>
          </p:cNvSpPr>
          <p:nvPr/>
        </p:nvSpPr>
        <p:spPr bwMode="auto">
          <a:xfrm>
            <a:off x="20777200" y="17735550"/>
            <a:ext cx="115888" cy="2420938"/>
          </a:xfrm>
          <a:custGeom>
            <a:avLst/>
            <a:gdLst>
              <a:gd name="T0" fmla="*/ 0 w 105"/>
              <a:gd name="T1" fmla="*/ 2139 h 2139"/>
              <a:gd name="T2" fmla="*/ 0 w 105"/>
              <a:gd name="T3" fmla="*/ 111 h 2139"/>
              <a:gd name="T4" fmla="*/ 105 w 105"/>
              <a:gd name="T5" fmla="*/ 0 h 2139"/>
              <a:gd name="T6" fmla="*/ 105 w 105"/>
              <a:gd name="T7" fmla="*/ 2027 h 2139"/>
              <a:gd name="T8" fmla="*/ 0 w 105"/>
              <a:gd name="T9" fmla="*/ 2139 h 2139"/>
            </a:gdLst>
            <a:ahLst/>
            <a:cxnLst>
              <a:cxn ang="0">
                <a:pos x="T0" y="T1"/>
              </a:cxn>
              <a:cxn ang="0">
                <a:pos x="T2" y="T3"/>
              </a:cxn>
              <a:cxn ang="0">
                <a:pos x="T4" y="T5"/>
              </a:cxn>
              <a:cxn ang="0">
                <a:pos x="T6" y="T7"/>
              </a:cxn>
              <a:cxn ang="0">
                <a:pos x="T8" y="T9"/>
              </a:cxn>
            </a:cxnLst>
            <a:rect l="0" t="0" r="r" b="b"/>
            <a:pathLst>
              <a:path w="105" h="2139">
                <a:moveTo>
                  <a:pt x="0" y="2139"/>
                </a:moveTo>
                <a:lnTo>
                  <a:pt x="0" y="111"/>
                </a:lnTo>
                <a:lnTo>
                  <a:pt x="105" y="0"/>
                </a:lnTo>
                <a:lnTo>
                  <a:pt x="105" y="2027"/>
                </a:lnTo>
                <a:lnTo>
                  <a:pt x="0" y="2139"/>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54" name="Line 106"/>
          <p:cNvSpPr>
            <a:spLocks noChangeShapeType="1"/>
          </p:cNvSpPr>
          <p:nvPr/>
        </p:nvSpPr>
        <p:spPr bwMode="auto">
          <a:xfrm>
            <a:off x="17880013" y="20161250"/>
            <a:ext cx="1939925"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 name="Line 107"/>
          <p:cNvSpPr>
            <a:spLocks noChangeShapeType="1"/>
          </p:cNvSpPr>
          <p:nvPr/>
        </p:nvSpPr>
        <p:spPr bwMode="auto">
          <a:xfrm>
            <a:off x="17880013" y="17973675"/>
            <a:ext cx="1939925"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 name="Rectangle 108"/>
          <p:cNvSpPr>
            <a:spLocks noChangeArrowheads="1"/>
          </p:cNvSpPr>
          <p:nvPr/>
        </p:nvSpPr>
        <p:spPr bwMode="auto">
          <a:xfrm>
            <a:off x="17916525" y="20161250"/>
            <a:ext cx="17463"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7" name="Rectangle 109"/>
          <p:cNvSpPr>
            <a:spLocks noChangeArrowheads="1"/>
          </p:cNvSpPr>
          <p:nvPr/>
        </p:nvSpPr>
        <p:spPr bwMode="auto">
          <a:xfrm>
            <a:off x="18313400" y="20161250"/>
            <a:ext cx="17463"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8" name="Rectangle 110"/>
          <p:cNvSpPr>
            <a:spLocks noChangeArrowheads="1"/>
          </p:cNvSpPr>
          <p:nvPr/>
        </p:nvSpPr>
        <p:spPr bwMode="auto">
          <a:xfrm>
            <a:off x="18718213" y="20161250"/>
            <a:ext cx="19050"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9" name="Rectangle 111"/>
          <p:cNvSpPr>
            <a:spLocks noChangeArrowheads="1"/>
          </p:cNvSpPr>
          <p:nvPr/>
        </p:nvSpPr>
        <p:spPr bwMode="auto">
          <a:xfrm>
            <a:off x="19116675" y="20161250"/>
            <a:ext cx="15875"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60" name="Rectangle 112"/>
          <p:cNvSpPr>
            <a:spLocks noChangeArrowheads="1"/>
          </p:cNvSpPr>
          <p:nvPr/>
        </p:nvSpPr>
        <p:spPr bwMode="auto">
          <a:xfrm>
            <a:off x="19511963" y="20161250"/>
            <a:ext cx="17462" cy="476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61" name="Rectangle 113"/>
          <p:cNvSpPr>
            <a:spLocks noChangeArrowheads="1"/>
          </p:cNvSpPr>
          <p:nvPr/>
        </p:nvSpPr>
        <p:spPr bwMode="auto">
          <a:xfrm>
            <a:off x="17891125" y="20219988"/>
            <a:ext cx="225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75</a:t>
            </a:r>
            <a:endParaRPr lang="en-US" sz="1600"/>
          </a:p>
        </p:txBody>
      </p:sp>
      <p:sp>
        <p:nvSpPr>
          <p:cNvPr id="2162" name="Rectangle 114"/>
          <p:cNvSpPr>
            <a:spLocks noChangeArrowheads="1"/>
          </p:cNvSpPr>
          <p:nvPr/>
        </p:nvSpPr>
        <p:spPr bwMode="auto">
          <a:xfrm>
            <a:off x="18270538" y="20219988"/>
            <a:ext cx="3381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100</a:t>
            </a:r>
            <a:endParaRPr lang="en-US" sz="1600"/>
          </a:p>
        </p:txBody>
      </p:sp>
      <p:sp>
        <p:nvSpPr>
          <p:cNvPr id="2163" name="Rectangle 115"/>
          <p:cNvSpPr>
            <a:spLocks noChangeArrowheads="1"/>
          </p:cNvSpPr>
          <p:nvPr/>
        </p:nvSpPr>
        <p:spPr bwMode="auto">
          <a:xfrm>
            <a:off x="18673763" y="20219988"/>
            <a:ext cx="3381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125</a:t>
            </a:r>
            <a:endParaRPr lang="en-US" sz="1600"/>
          </a:p>
        </p:txBody>
      </p:sp>
      <p:sp>
        <p:nvSpPr>
          <p:cNvPr id="2164" name="Rectangle 116"/>
          <p:cNvSpPr>
            <a:spLocks noChangeArrowheads="1"/>
          </p:cNvSpPr>
          <p:nvPr/>
        </p:nvSpPr>
        <p:spPr bwMode="auto">
          <a:xfrm>
            <a:off x="19075400" y="20219988"/>
            <a:ext cx="3381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150</a:t>
            </a:r>
            <a:endParaRPr lang="en-US" sz="1600"/>
          </a:p>
        </p:txBody>
      </p:sp>
      <p:sp>
        <p:nvSpPr>
          <p:cNvPr id="2165" name="Rectangle 117"/>
          <p:cNvSpPr>
            <a:spLocks noChangeArrowheads="1"/>
          </p:cNvSpPr>
          <p:nvPr/>
        </p:nvSpPr>
        <p:spPr bwMode="auto">
          <a:xfrm>
            <a:off x="19469100" y="20219988"/>
            <a:ext cx="3381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175</a:t>
            </a:r>
            <a:endParaRPr lang="en-US" sz="1600"/>
          </a:p>
        </p:txBody>
      </p:sp>
      <p:sp>
        <p:nvSpPr>
          <p:cNvPr id="2166" name="Rectangle 118"/>
          <p:cNvSpPr>
            <a:spLocks noChangeArrowheads="1"/>
          </p:cNvSpPr>
          <p:nvPr/>
        </p:nvSpPr>
        <p:spPr bwMode="auto">
          <a:xfrm>
            <a:off x="18656300" y="20377150"/>
            <a:ext cx="1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67" name="Line 119"/>
          <p:cNvSpPr>
            <a:spLocks noChangeShapeType="1"/>
          </p:cNvSpPr>
          <p:nvPr/>
        </p:nvSpPr>
        <p:spPr bwMode="auto">
          <a:xfrm flipV="1">
            <a:off x="17880013" y="17973675"/>
            <a:ext cx="0" cy="2187575"/>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 name="Line 120"/>
          <p:cNvSpPr>
            <a:spLocks noChangeShapeType="1"/>
          </p:cNvSpPr>
          <p:nvPr/>
        </p:nvSpPr>
        <p:spPr bwMode="auto">
          <a:xfrm flipV="1">
            <a:off x="19819938" y="17973675"/>
            <a:ext cx="1587" cy="2187575"/>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 name="Rectangle 121"/>
          <p:cNvSpPr>
            <a:spLocks noChangeArrowheads="1"/>
          </p:cNvSpPr>
          <p:nvPr/>
        </p:nvSpPr>
        <p:spPr bwMode="auto">
          <a:xfrm>
            <a:off x="17837150" y="20151725"/>
            <a:ext cx="42863" cy="1746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0" name="Rectangle 122"/>
          <p:cNvSpPr>
            <a:spLocks noChangeArrowheads="1"/>
          </p:cNvSpPr>
          <p:nvPr/>
        </p:nvSpPr>
        <p:spPr bwMode="auto">
          <a:xfrm>
            <a:off x="17837150" y="19604038"/>
            <a:ext cx="42863"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1" name="Rectangle 123"/>
          <p:cNvSpPr>
            <a:spLocks noChangeArrowheads="1"/>
          </p:cNvSpPr>
          <p:nvPr/>
        </p:nvSpPr>
        <p:spPr bwMode="auto">
          <a:xfrm>
            <a:off x="17837150" y="19046825"/>
            <a:ext cx="42863"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2" name="Rectangle 124"/>
          <p:cNvSpPr>
            <a:spLocks noChangeArrowheads="1"/>
          </p:cNvSpPr>
          <p:nvPr/>
        </p:nvSpPr>
        <p:spPr bwMode="auto">
          <a:xfrm>
            <a:off x="17837150" y="18491200"/>
            <a:ext cx="42863" cy="190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3" name="Rectangle 125"/>
          <p:cNvSpPr>
            <a:spLocks noChangeArrowheads="1"/>
          </p:cNvSpPr>
          <p:nvPr/>
        </p:nvSpPr>
        <p:spPr bwMode="auto">
          <a:xfrm>
            <a:off x="17789525" y="20129500"/>
            <a:ext cx="1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74" name="Rectangle 126"/>
          <p:cNvSpPr>
            <a:spLocks noChangeArrowheads="1"/>
          </p:cNvSpPr>
          <p:nvPr/>
        </p:nvSpPr>
        <p:spPr bwMode="auto">
          <a:xfrm>
            <a:off x="17789525" y="19583400"/>
            <a:ext cx="15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75" name="Rectangle 127"/>
          <p:cNvSpPr>
            <a:spLocks noChangeArrowheads="1"/>
          </p:cNvSpPr>
          <p:nvPr/>
        </p:nvSpPr>
        <p:spPr bwMode="auto">
          <a:xfrm>
            <a:off x="17756188" y="19027775"/>
            <a:ext cx="15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76" name="Rectangle 128"/>
          <p:cNvSpPr>
            <a:spLocks noChangeArrowheads="1"/>
          </p:cNvSpPr>
          <p:nvPr/>
        </p:nvSpPr>
        <p:spPr bwMode="auto">
          <a:xfrm>
            <a:off x="17756188" y="18472150"/>
            <a:ext cx="15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77" name="Rectangle 129"/>
          <p:cNvSpPr>
            <a:spLocks noChangeArrowheads="1"/>
          </p:cNvSpPr>
          <p:nvPr/>
        </p:nvSpPr>
        <p:spPr bwMode="auto">
          <a:xfrm rot="16140000">
            <a:off x="17426781" y="19311144"/>
            <a:ext cx="244475"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p>
            <a:endParaRPr lang="en-US" sz="1600"/>
          </a:p>
        </p:txBody>
      </p:sp>
      <p:sp>
        <p:nvSpPr>
          <p:cNvPr id="2178" name="Rectangle 130"/>
          <p:cNvSpPr>
            <a:spLocks noChangeArrowheads="1"/>
          </p:cNvSpPr>
          <p:nvPr/>
        </p:nvSpPr>
        <p:spPr bwMode="auto">
          <a:xfrm>
            <a:off x="18241963" y="19942175"/>
            <a:ext cx="123825" cy="21907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9" name="Rectangle 131"/>
          <p:cNvSpPr>
            <a:spLocks noChangeArrowheads="1"/>
          </p:cNvSpPr>
          <p:nvPr/>
        </p:nvSpPr>
        <p:spPr bwMode="auto">
          <a:xfrm>
            <a:off x="18241963" y="19942175"/>
            <a:ext cx="123825" cy="2190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0" name="Rectangle 132"/>
          <p:cNvSpPr>
            <a:spLocks noChangeArrowheads="1"/>
          </p:cNvSpPr>
          <p:nvPr/>
        </p:nvSpPr>
        <p:spPr bwMode="auto">
          <a:xfrm>
            <a:off x="18365788" y="19613563"/>
            <a:ext cx="123825" cy="54768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1" name="Rectangle 133"/>
          <p:cNvSpPr>
            <a:spLocks noChangeArrowheads="1"/>
          </p:cNvSpPr>
          <p:nvPr/>
        </p:nvSpPr>
        <p:spPr bwMode="auto">
          <a:xfrm>
            <a:off x="18365788" y="19613563"/>
            <a:ext cx="123825" cy="54768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2" name="Rectangle 134"/>
          <p:cNvSpPr>
            <a:spLocks noChangeArrowheads="1"/>
          </p:cNvSpPr>
          <p:nvPr/>
        </p:nvSpPr>
        <p:spPr bwMode="auto">
          <a:xfrm>
            <a:off x="18489613" y="18827750"/>
            <a:ext cx="114300" cy="13335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3" name="Rectangle 135"/>
          <p:cNvSpPr>
            <a:spLocks noChangeArrowheads="1"/>
          </p:cNvSpPr>
          <p:nvPr/>
        </p:nvSpPr>
        <p:spPr bwMode="auto">
          <a:xfrm>
            <a:off x="18489613" y="18827750"/>
            <a:ext cx="114300" cy="13335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4" name="Rectangle 136"/>
          <p:cNvSpPr>
            <a:spLocks noChangeArrowheads="1"/>
          </p:cNvSpPr>
          <p:nvPr/>
        </p:nvSpPr>
        <p:spPr bwMode="auto">
          <a:xfrm>
            <a:off x="18603913" y="19613563"/>
            <a:ext cx="123825" cy="54768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5" name="Rectangle 137"/>
          <p:cNvSpPr>
            <a:spLocks noChangeArrowheads="1"/>
          </p:cNvSpPr>
          <p:nvPr/>
        </p:nvSpPr>
        <p:spPr bwMode="auto">
          <a:xfrm>
            <a:off x="18603913" y="19613563"/>
            <a:ext cx="123825" cy="54768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6" name="Rectangle 138"/>
          <p:cNvSpPr>
            <a:spLocks noChangeArrowheads="1"/>
          </p:cNvSpPr>
          <p:nvPr/>
        </p:nvSpPr>
        <p:spPr bwMode="auto">
          <a:xfrm>
            <a:off x="18727738" y="19056350"/>
            <a:ext cx="122237" cy="11049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7" name="Rectangle 139"/>
          <p:cNvSpPr>
            <a:spLocks noChangeArrowheads="1"/>
          </p:cNvSpPr>
          <p:nvPr/>
        </p:nvSpPr>
        <p:spPr bwMode="auto">
          <a:xfrm>
            <a:off x="18727738" y="19056350"/>
            <a:ext cx="122237" cy="11049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8" name="Rectangle 140"/>
          <p:cNvSpPr>
            <a:spLocks noChangeArrowheads="1"/>
          </p:cNvSpPr>
          <p:nvPr/>
        </p:nvSpPr>
        <p:spPr bwMode="auto">
          <a:xfrm>
            <a:off x="18849975" y="18053050"/>
            <a:ext cx="125413" cy="21082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9" name="Rectangle 141"/>
          <p:cNvSpPr>
            <a:spLocks noChangeArrowheads="1"/>
          </p:cNvSpPr>
          <p:nvPr/>
        </p:nvSpPr>
        <p:spPr bwMode="auto">
          <a:xfrm>
            <a:off x="18849975" y="18053050"/>
            <a:ext cx="125413" cy="21082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0" name="Rectangle 142"/>
          <p:cNvSpPr>
            <a:spLocks noChangeArrowheads="1"/>
          </p:cNvSpPr>
          <p:nvPr/>
        </p:nvSpPr>
        <p:spPr bwMode="auto">
          <a:xfrm>
            <a:off x="18975388" y="18827750"/>
            <a:ext cx="122237" cy="133350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1" name="Rectangle 143"/>
          <p:cNvSpPr>
            <a:spLocks noChangeArrowheads="1"/>
          </p:cNvSpPr>
          <p:nvPr/>
        </p:nvSpPr>
        <p:spPr bwMode="auto">
          <a:xfrm>
            <a:off x="18975388" y="18827750"/>
            <a:ext cx="122237" cy="133350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2" name="Rectangle 144"/>
          <p:cNvSpPr>
            <a:spLocks noChangeArrowheads="1"/>
          </p:cNvSpPr>
          <p:nvPr/>
        </p:nvSpPr>
        <p:spPr bwMode="auto">
          <a:xfrm>
            <a:off x="19097625" y="18937288"/>
            <a:ext cx="115888" cy="1223962"/>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3" name="Rectangle 145"/>
          <p:cNvSpPr>
            <a:spLocks noChangeArrowheads="1"/>
          </p:cNvSpPr>
          <p:nvPr/>
        </p:nvSpPr>
        <p:spPr bwMode="auto">
          <a:xfrm>
            <a:off x="19097625" y="18937288"/>
            <a:ext cx="115888" cy="122396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4" name="Rectangle 146"/>
          <p:cNvSpPr>
            <a:spLocks noChangeArrowheads="1"/>
          </p:cNvSpPr>
          <p:nvPr/>
        </p:nvSpPr>
        <p:spPr bwMode="auto">
          <a:xfrm>
            <a:off x="19213513" y="19165888"/>
            <a:ext cx="122237" cy="995362"/>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5" name="Rectangle 147"/>
          <p:cNvSpPr>
            <a:spLocks noChangeArrowheads="1"/>
          </p:cNvSpPr>
          <p:nvPr/>
        </p:nvSpPr>
        <p:spPr bwMode="auto">
          <a:xfrm>
            <a:off x="19213513" y="19165888"/>
            <a:ext cx="122237" cy="99536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6" name="Rectangle 148"/>
          <p:cNvSpPr>
            <a:spLocks noChangeArrowheads="1"/>
          </p:cNvSpPr>
          <p:nvPr/>
        </p:nvSpPr>
        <p:spPr bwMode="auto">
          <a:xfrm>
            <a:off x="19335750" y="19494500"/>
            <a:ext cx="123825" cy="66675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7" name="Rectangle 149"/>
          <p:cNvSpPr>
            <a:spLocks noChangeArrowheads="1"/>
          </p:cNvSpPr>
          <p:nvPr/>
        </p:nvSpPr>
        <p:spPr bwMode="auto">
          <a:xfrm>
            <a:off x="19335750" y="19494500"/>
            <a:ext cx="123825" cy="66675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8" name="Rectangle 150"/>
          <p:cNvSpPr>
            <a:spLocks noChangeArrowheads="1"/>
          </p:cNvSpPr>
          <p:nvPr/>
        </p:nvSpPr>
        <p:spPr bwMode="auto">
          <a:xfrm>
            <a:off x="19459575" y="19942175"/>
            <a:ext cx="123825" cy="21907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9" name="Rectangle 151"/>
          <p:cNvSpPr>
            <a:spLocks noChangeArrowheads="1"/>
          </p:cNvSpPr>
          <p:nvPr/>
        </p:nvSpPr>
        <p:spPr bwMode="auto">
          <a:xfrm>
            <a:off x="19459575" y="19942175"/>
            <a:ext cx="123825" cy="2190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0" name="Rectangle 152"/>
          <p:cNvSpPr>
            <a:spLocks noChangeArrowheads="1"/>
          </p:cNvSpPr>
          <p:nvPr/>
        </p:nvSpPr>
        <p:spPr bwMode="auto">
          <a:xfrm>
            <a:off x="19583400" y="19832638"/>
            <a:ext cx="123825" cy="328612"/>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01" name="Rectangle 153"/>
          <p:cNvSpPr>
            <a:spLocks noChangeArrowheads="1"/>
          </p:cNvSpPr>
          <p:nvPr/>
        </p:nvSpPr>
        <p:spPr bwMode="auto">
          <a:xfrm>
            <a:off x="19583400" y="19832638"/>
            <a:ext cx="123825" cy="32861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2" name="Rectangle 154"/>
          <p:cNvSpPr>
            <a:spLocks noChangeArrowheads="1"/>
          </p:cNvSpPr>
          <p:nvPr/>
        </p:nvSpPr>
        <p:spPr bwMode="auto">
          <a:xfrm>
            <a:off x="19707225" y="20051713"/>
            <a:ext cx="112713" cy="10953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03" name="Rectangle 155"/>
          <p:cNvSpPr>
            <a:spLocks noChangeArrowheads="1"/>
          </p:cNvSpPr>
          <p:nvPr/>
        </p:nvSpPr>
        <p:spPr bwMode="auto">
          <a:xfrm>
            <a:off x="19707225" y="20051713"/>
            <a:ext cx="112713" cy="10953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4" name="Freeform 156"/>
          <p:cNvSpPr>
            <a:spLocks/>
          </p:cNvSpPr>
          <p:nvPr/>
        </p:nvSpPr>
        <p:spPr bwMode="auto">
          <a:xfrm>
            <a:off x="17880013" y="18538825"/>
            <a:ext cx="1939925" cy="1622425"/>
          </a:xfrm>
          <a:custGeom>
            <a:avLst/>
            <a:gdLst>
              <a:gd name="T0" fmla="*/ 3 w 220"/>
              <a:gd name="T1" fmla="*/ 162 h 163"/>
              <a:gd name="T2" fmla="*/ 7 w 220"/>
              <a:gd name="T3" fmla="*/ 162 h 163"/>
              <a:gd name="T4" fmla="*/ 10 w 220"/>
              <a:gd name="T5" fmla="*/ 162 h 163"/>
              <a:gd name="T6" fmla="*/ 14 w 220"/>
              <a:gd name="T7" fmla="*/ 161 h 163"/>
              <a:gd name="T8" fmla="*/ 18 w 220"/>
              <a:gd name="T9" fmla="*/ 160 h 163"/>
              <a:gd name="T10" fmla="*/ 21 w 220"/>
              <a:gd name="T11" fmla="*/ 159 h 163"/>
              <a:gd name="T12" fmla="*/ 25 w 220"/>
              <a:gd name="T13" fmla="*/ 158 h 163"/>
              <a:gd name="T14" fmla="*/ 29 w 220"/>
              <a:gd name="T15" fmla="*/ 157 h 163"/>
              <a:gd name="T16" fmla="*/ 33 w 220"/>
              <a:gd name="T17" fmla="*/ 155 h 163"/>
              <a:gd name="T18" fmla="*/ 36 w 220"/>
              <a:gd name="T19" fmla="*/ 152 h 163"/>
              <a:gd name="T20" fmla="*/ 40 w 220"/>
              <a:gd name="T21" fmla="*/ 149 h 163"/>
              <a:gd name="T22" fmla="*/ 44 w 220"/>
              <a:gd name="T23" fmla="*/ 146 h 163"/>
              <a:gd name="T24" fmla="*/ 47 w 220"/>
              <a:gd name="T25" fmla="*/ 142 h 163"/>
              <a:gd name="T26" fmla="*/ 51 w 220"/>
              <a:gd name="T27" fmla="*/ 137 h 163"/>
              <a:gd name="T28" fmla="*/ 55 w 220"/>
              <a:gd name="T29" fmla="*/ 132 h 163"/>
              <a:gd name="T30" fmla="*/ 58 w 220"/>
              <a:gd name="T31" fmla="*/ 126 h 163"/>
              <a:gd name="T32" fmla="*/ 62 w 220"/>
              <a:gd name="T33" fmla="*/ 119 h 163"/>
              <a:gd name="T34" fmla="*/ 66 w 220"/>
              <a:gd name="T35" fmla="*/ 112 h 163"/>
              <a:gd name="T36" fmla="*/ 69 w 220"/>
              <a:gd name="T37" fmla="*/ 103 h 163"/>
              <a:gd name="T38" fmla="*/ 73 w 220"/>
              <a:gd name="T39" fmla="*/ 95 h 163"/>
              <a:gd name="T40" fmla="*/ 77 w 220"/>
              <a:gd name="T41" fmla="*/ 85 h 163"/>
              <a:gd name="T42" fmla="*/ 80 w 220"/>
              <a:gd name="T43" fmla="*/ 75 h 163"/>
              <a:gd name="T44" fmla="*/ 84 w 220"/>
              <a:gd name="T45" fmla="*/ 66 h 163"/>
              <a:gd name="T46" fmla="*/ 88 w 220"/>
              <a:gd name="T47" fmla="*/ 56 h 163"/>
              <a:gd name="T48" fmla="*/ 91 w 220"/>
              <a:gd name="T49" fmla="*/ 46 h 163"/>
              <a:gd name="T50" fmla="*/ 95 w 220"/>
              <a:gd name="T51" fmla="*/ 37 h 163"/>
              <a:gd name="T52" fmla="*/ 99 w 220"/>
              <a:gd name="T53" fmla="*/ 28 h 163"/>
              <a:gd name="T54" fmla="*/ 103 w 220"/>
              <a:gd name="T55" fmla="*/ 20 h 163"/>
              <a:gd name="T56" fmla="*/ 106 w 220"/>
              <a:gd name="T57" fmla="*/ 13 h 163"/>
              <a:gd name="T58" fmla="*/ 110 w 220"/>
              <a:gd name="T59" fmla="*/ 8 h 163"/>
              <a:gd name="T60" fmla="*/ 114 w 220"/>
              <a:gd name="T61" fmla="*/ 4 h 163"/>
              <a:gd name="T62" fmla="*/ 117 w 220"/>
              <a:gd name="T63" fmla="*/ 1 h 163"/>
              <a:gd name="T64" fmla="*/ 121 w 220"/>
              <a:gd name="T65" fmla="*/ 0 h 163"/>
              <a:gd name="T66" fmla="*/ 125 w 220"/>
              <a:gd name="T67" fmla="*/ 1 h 163"/>
              <a:gd name="T68" fmla="*/ 128 w 220"/>
              <a:gd name="T69" fmla="*/ 3 h 163"/>
              <a:gd name="T70" fmla="*/ 132 w 220"/>
              <a:gd name="T71" fmla="*/ 7 h 163"/>
              <a:gd name="T72" fmla="*/ 136 w 220"/>
              <a:gd name="T73" fmla="*/ 13 h 163"/>
              <a:gd name="T74" fmla="*/ 139 w 220"/>
              <a:gd name="T75" fmla="*/ 19 h 163"/>
              <a:gd name="T76" fmla="*/ 143 w 220"/>
              <a:gd name="T77" fmla="*/ 27 h 163"/>
              <a:gd name="T78" fmla="*/ 147 w 220"/>
              <a:gd name="T79" fmla="*/ 36 h 163"/>
              <a:gd name="T80" fmla="*/ 150 w 220"/>
              <a:gd name="T81" fmla="*/ 45 h 163"/>
              <a:gd name="T82" fmla="*/ 154 w 220"/>
              <a:gd name="T83" fmla="*/ 55 h 163"/>
              <a:gd name="T84" fmla="*/ 158 w 220"/>
              <a:gd name="T85" fmla="*/ 65 h 163"/>
              <a:gd name="T86" fmla="*/ 161 w 220"/>
              <a:gd name="T87" fmla="*/ 75 h 163"/>
              <a:gd name="T88" fmla="*/ 165 w 220"/>
              <a:gd name="T89" fmla="*/ 84 h 163"/>
              <a:gd name="T90" fmla="*/ 169 w 220"/>
              <a:gd name="T91" fmla="*/ 94 h 163"/>
              <a:gd name="T92" fmla="*/ 173 w 220"/>
              <a:gd name="T93" fmla="*/ 103 h 163"/>
              <a:gd name="T94" fmla="*/ 176 w 220"/>
              <a:gd name="T95" fmla="*/ 111 h 163"/>
              <a:gd name="T96" fmla="*/ 180 w 220"/>
              <a:gd name="T97" fmla="*/ 118 h 163"/>
              <a:gd name="T98" fmla="*/ 184 w 220"/>
              <a:gd name="T99" fmla="*/ 125 h 163"/>
              <a:gd name="T100" fmla="*/ 187 w 220"/>
              <a:gd name="T101" fmla="*/ 132 h 163"/>
              <a:gd name="T102" fmla="*/ 191 w 220"/>
              <a:gd name="T103" fmla="*/ 137 h 163"/>
              <a:gd name="T104" fmla="*/ 195 w 220"/>
              <a:gd name="T105" fmla="*/ 142 h 163"/>
              <a:gd name="T106" fmla="*/ 198 w 220"/>
              <a:gd name="T107" fmla="*/ 146 h 163"/>
              <a:gd name="T108" fmla="*/ 202 w 220"/>
              <a:gd name="T109" fmla="*/ 149 h 163"/>
              <a:gd name="T110" fmla="*/ 206 w 220"/>
              <a:gd name="T111" fmla="*/ 152 h 163"/>
              <a:gd name="T112" fmla="*/ 209 w 220"/>
              <a:gd name="T113" fmla="*/ 154 h 163"/>
              <a:gd name="T114" fmla="*/ 213 w 220"/>
              <a:gd name="T115" fmla="*/ 156 h 163"/>
              <a:gd name="T116" fmla="*/ 217 w 220"/>
              <a:gd name="T117" fmla="*/ 158 h 163"/>
              <a:gd name="T118" fmla="*/ 220 w 220"/>
              <a:gd name="T119"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0" h="163">
                <a:moveTo>
                  <a:pt x="0" y="163"/>
                </a:moveTo>
                <a:lnTo>
                  <a:pt x="0" y="163"/>
                </a:lnTo>
                <a:lnTo>
                  <a:pt x="0" y="163"/>
                </a:lnTo>
                <a:lnTo>
                  <a:pt x="0" y="163"/>
                </a:lnTo>
                <a:lnTo>
                  <a:pt x="1" y="163"/>
                </a:lnTo>
                <a:lnTo>
                  <a:pt x="1" y="163"/>
                </a:lnTo>
                <a:lnTo>
                  <a:pt x="1" y="163"/>
                </a:lnTo>
                <a:lnTo>
                  <a:pt x="1" y="163"/>
                </a:lnTo>
                <a:lnTo>
                  <a:pt x="1" y="163"/>
                </a:lnTo>
                <a:lnTo>
                  <a:pt x="2" y="163"/>
                </a:lnTo>
                <a:lnTo>
                  <a:pt x="2" y="163"/>
                </a:lnTo>
                <a:lnTo>
                  <a:pt x="2" y="163"/>
                </a:lnTo>
                <a:lnTo>
                  <a:pt x="2" y="163"/>
                </a:lnTo>
                <a:lnTo>
                  <a:pt x="3" y="163"/>
                </a:lnTo>
                <a:lnTo>
                  <a:pt x="3" y="163"/>
                </a:lnTo>
                <a:lnTo>
                  <a:pt x="3" y="162"/>
                </a:lnTo>
                <a:lnTo>
                  <a:pt x="3" y="162"/>
                </a:lnTo>
                <a:lnTo>
                  <a:pt x="4" y="162"/>
                </a:lnTo>
                <a:lnTo>
                  <a:pt x="4" y="162"/>
                </a:lnTo>
                <a:lnTo>
                  <a:pt x="4" y="162"/>
                </a:lnTo>
                <a:lnTo>
                  <a:pt x="4" y="162"/>
                </a:lnTo>
                <a:lnTo>
                  <a:pt x="4" y="162"/>
                </a:lnTo>
                <a:lnTo>
                  <a:pt x="5" y="162"/>
                </a:lnTo>
                <a:lnTo>
                  <a:pt x="5" y="162"/>
                </a:lnTo>
                <a:lnTo>
                  <a:pt x="5" y="162"/>
                </a:lnTo>
                <a:lnTo>
                  <a:pt x="5" y="162"/>
                </a:lnTo>
                <a:lnTo>
                  <a:pt x="6" y="162"/>
                </a:lnTo>
                <a:lnTo>
                  <a:pt x="6" y="162"/>
                </a:lnTo>
                <a:lnTo>
                  <a:pt x="6" y="162"/>
                </a:lnTo>
                <a:lnTo>
                  <a:pt x="6" y="162"/>
                </a:lnTo>
                <a:lnTo>
                  <a:pt x="7" y="162"/>
                </a:lnTo>
                <a:lnTo>
                  <a:pt x="7" y="162"/>
                </a:lnTo>
                <a:lnTo>
                  <a:pt x="7" y="162"/>
                </a:lnTo>
                <a:lnTo>
                  <a:pt x="7" y="162"/>
                </a:lnTo>
                <a:lnTo>
                  <a:pt x="7" y="162"/>
                </a:lnTo>
                <a:lnTo>
                  <a:pt x="8" y="162"/>
                </a:lnTo>
                <a:lnTo>
                  <a:pt x="8" y="162"/>
                </a:lnTo>
                <a:lnTo>
                  <a:pt x="8" y="162"/>
                </a:lnTo>
                <a:lnTo>
                  <a:pt x="8" y="162"/>
                </a:lnTo>
                <a:lnTo>
                  <a:pt x="9" y="162"/>
                </a:lnTo>
                <a:lnTo>
                  <a:pt x="9" y="162"/>
                </a:lnTo>
                <a:lnTo>
                  <a:pt x="9" y="162"/>
                </a:lnTo>
                <a:lnTo>
                  <a:pt x="9" y="162"/>
                </a:lnTo>
                <a:lnTo>
                  <a:pt x="9" y="162"/>
                </a:lnTo>
                <a:lnTo>
                  <a:pt x="10" y="162"/>
                </a:lnTo>
                <a:lnTo>
                  <a:pt x="10" y="162"/>
                </a:lnTo>
                <a:lnTo>
                  <a:pt x="10" y="162"/>
                </a:lnTo>
                <a:lnTo>
                  <a:pt x="10" y="162"/>
                </a:lnTo>
                <a:lnTo>
                  <a:pt x="11" y="162"/>
                </a:lnTo>
                <a:lnTo>
                  <a:pt x="11" y="162"/>
                </a:lnTo>
                <a:lnTo>
                  <a:pt x="11" y="162"/>
                </a:lnTo>
                <a:lnTo>
                  <a:pt x="11" y="162"/>
                </a:lnTo>
                <a:lnTo>
                  <a:pt x="12" y="162"/>
                </a:lnTo>
                <a:lnTo>
                  <a:pt x="12" y="161"/>
                </a:lnTo>
                <a:lnTo>
                  <a:pt x="12" y="161"/>
                </a:lnTo>
                <a:lnTo>
                  <a:pt x="12" y="161"/>
                </a:lnTo>
                <a:lnTo>
                  <a:pt x="12" y="161"/>
                </a:lnTo>
                <a:lnTo>
                  <a:pt x="13" y="161"/>
                </a:lnTo>
                <a:lnTo>
                  <a:pt x="13" y="161"/>
                </a:lnTo>
                <a:lnTo>
                  <a:pt x="13" y="161"/>
                </a:lnTo>
                <a:lnTo>
                  <a:pt x="13" y="161"/>
                </a:lnTo>
                <a:lnTo>
                  <a:pt x="14" y="161"/>
                </a:lnTo>
                <a:lnTo>
                  <a:pt x="14" y="161"/>
                </a:lnTo>
                <a:lnTo>
                  <a:pt x="14" y="161"/>
                </a:lnTo>
                <a:lnTo>
                  <a:pt x="14" y="161"/>
                </a:lnTo>
                <a:lnTo>
                  <a:pt x="15" y="161"/>
                </a:lnTo>
                <a:lnTo>
                  <a:pt x="15" y="161"/>
                </a:lnTo>
                <a:lnTo>
                  <a:pt x="15" y="161"/>
                </a:lnTo>
                <a:lnTo>
                  <a:pt x="15" y="161"/>
                </a:lnTo>
                <a:lnTo>
                  <a:pt x="15" y="161"/>
                </a:lnTo>
                <a:lnTo>
                  <a:pt x="16" y="161"/>
                </a:lnTo>
                <a:lnTo>
                  <a:pt x="16" y="161"/>
                </a:lnTo>
                <a:lnTo>
                  <a:pt x="16" y="161"/>
                </a:lnTo>
                <a:lnTo>
                  <a:pt x="16" y="161"/>
                </a:lnTo>
                <a:lnTo>
                  <a:pt x="17" y="161"/>
                </a:lnTo>
                <a:lnTo>
                  <a:pt x="17" y="161"/>
                </a:lnTo>
                <a:lnTo>
                  <a:pt x="17" y="161"/>
                </a:lnTo>
                <a:lnTo>
                  <a:pt x="17" y="160"/>
                </a:lnTo>
                <a:lnTo>
                  <a:pt x="18" y="160"/>
                </a:lnTo>
                <a:lnTo>
                  <a:pt x="18" y="160"/>
                </a:lnTo>
                <a:lnTo>
                  <a:pt x="18" y="160"/>
                </a:lnTo>
                <a:lnTo>
                  <a:pt x="18" y="160"/>
                </a:lnTo>
                <a:lnTo>
                  <a:pt x="18" y="160"/>
                </a:lnTo>
                <a:lnTo>
                  <a:pt x="19" y="160"/>
                </a:lnTo>
                <a:lnTo>
                  <a:pt x="19" y="160"/>
                </a:lnTo>
                <a:lnTo>
                  <a:pt x="19" y="160"/>
                </a:lnTo>
                <a:lnTo>
                  <a:pt x="19" y="160"/>
                </a:lnTo>
                <a:lnTo>
                  <a:pt x="20" y="160"/>
                </a:lnTo>
                <a:lnTo>
                  <a:pt x="20" y="160"/>
                </a:lnTo>
                <a:lnTo>
                  <a:pt x="20" y="160"/>
                </a:lnTo>
                <a:lnTo>
                  <a:pt x="20" y="160"/>
                </a:lnTo>
                <a:lnTo>
                  <a:pt x="21" y="160"/>
                </a:lnTo>
                <a:lnTo>
                  <a:pt x="21" y="160"/>
                </a:lnTo>
                <a:lnTo>
                  <a:pt x="21" y="160"/>
                </a:lnTo>
                <a:lnTo>
                  <a:pt x="21" y="159"/>
                </a:lnTo>
                <a:lnTo>
                  <a:pt x="21" y="159"/>
                </a:lnTo>
                <a:lnTo>
                  <a:pt x="22" y="159"/>
                </a:lnTo>
                <a:lnTo>
                  <a:pt x="22" y="159"/>
                </a:lnTo>
                <a:lnTo>
                  <a:pt x="22" y="159"/>
                </a:lnTo>
                <a:lnTo>
                  <a:pt x="22" y="159"/>
                </a:lnTo>
                <a:lnTo>
                  <a:pt x="23" y="159"/>
                </a:lnTo>
                <a:lnTo>
                  <a:pt x="23" y="159"/>
                </a:lnTo>
                <a:lnTo>
                  <a:pt x="23" y="159"/>
                </a:lnTo>
                <a:lnTo>
                  <a:pt x="23" y="159"/>
                </a:lnTo>
                <a:lnTo>
                  <a:pt x="24" y="159"/>
                </a:lnTo>
                <a:lnTo>
                  <a:pt x="24" y="159"/>
                </a:lnTo>
                <a:lnTo>
                  <a:pt x="24" y="159"/>
                </a:lnTo>
                <a:lnTo>
                  <a:pt x="24" y="158"/>
                </a:lnTo>
                <a:lnTo>
                  <a:pt x="24" y="158"/>
                </a:lnTo>
                <a:lnTo>
                  <a:pt x="25" y="158"/>
                </a:lnTo>
                <a:lnTo>
                  <a:pt x="25" y="158"/>
                </a:lnTo>
                <a:lnTo>
                  <a:pt x="25" y="158"/>
                </a:lnTo>
                <a:lnTo>
                  <a:pt x="25" y="158"/>
                </a:lnTo>
                <a:lnTo>
                  <a:pt x="26" y="158"/>
                </a:lnTo>
                <a:lnTo>
                  <a:pt x="26" y="158"/>
                </a:lnTo>
                <a:lnTo>
                  <a:pt x="26" y="158"/>
                </a:lnTo>
                <a:lnTo>
                  <a:pt x="26" y="158"/>
                </a:lnTo>
                <a:lnTo>
                  <a:pt x="27" y="158"/>
                </a:lnTo>
                <a:lnTo>
                  <a:pt x="27" y="158"/>
                </a:lnTo>
                <a:lnTo>
                  <a:pt x="27" y="157"/>
                </a:lnTo>
                <a:lnTo>
                  <a:pt x="27" y="157"/>
                </a:lnTo>
                <a:lnTo>
                  <a:pt x="27" y="157"/>
                </a:lnTo>
                <a:lnTo>
                  <a:pt x="28" y="157"/>
                </a:lnTo>
                <a:lnTo>
                  <a:pt x="28" y="157"/>
                </a:lnTo>
                <a:lnTo>
                  <a:pt x="28" y="157"/>
                </a:lnTo>
                <a:lnTo>
                  <a:pt x="28" y="157"/>
                </a:lnTo>
                <a:lnTo>
                  <a:pt x="29" y="157"/>
                </a:lnTo>
                <a:lnTo>
                  <a:pt x="29" y="157"/>
                </a:lnTo>
                <a:lnTo>
                  <a:pt x="29" y="156"/>
                </a:lnTo>
                <a:lnTo>
                  <a:pt x="29" y="156"/>
                </a:lnTo>
                <a:lnTo>
                  <a:pt x="30" y="156"/>
                </a:lnTo>
                <a:lnTo>
                  <a:pt x="30" y="156"/>
                </a:lnTo>
                <a:lnTo>
                  <a:pt x="30" y="156"/>
                </a:lnTo>
                <a:lnTo>
                  <a:pt x="30" y="156"/>
                </a:lnTo>
                <a:lnTo>
                  <a:pt x="30" y="156"/>
                </a:lnTo>
                <a:lnTo>
                  <a:pt x="31" y="156"/>
                </a:lnTo>
                <a:lnTo>
                  <a:pt x="31" y="156"/>
                </a:lnTo>
                <a:lnTo>
                  <a:pt x="31" y="155"/>
                </a:lnTo>
                <a:lnTo>
                  <a:pt x="31" y="155"/>
                </a:lnTo>
                <a:lnTo>
                  <a:pt x="32" y="155"/>
                </a:lnTo>
                <a:lnTo>
                  <a:pt x="32" y="155"/>
                </a:lnTo>
                <a:lnTo>
                  <a:pt x="32" y="155"/>
                </a:lnTo>
                <a:lnTo>
                  <a:pt x="32" y="155"/>
                </a:lnTo>
                <a:lnTo>
                  <a:pt x="33" y="155"/>
                </a:lnTo>
                <a:lnTo>
                  <a:pt x="33" y="155"/>
                </a:lnTo>
                <a:lnTo>
                  <a:pt x="33" y="154"/>
                </a:lnTo>
                <a:lnTo>
                  <a:pt x="33" y="154"/>
                </a:lnTo>
                <a:lnTo>
                  <a:pt x="33" y="154"/>
                </a:lnTo>
                <a:lnTo>
                  <a:pt x="34" y="154"/>
                </a:lnTo>
                <a:lnTo>
                  <a:pt x="34" y="154"/>
                </a:lnTo>
                <a:lnTo>
                  <a:pt x="34" y="154"/>
                </a:lnTo>
                <a:lnTo>
                  <a:pt x="34" y="154"/>
                </a:lnTo>
                <a:lnTo>
                  <a:pt x="35" y="153"/>
                </a:lnTo>
                <a:lnTo>
                  <a:pt x="35" y="153"/>
                </a:lnTo>
                <a:lnTo>
                  <a:pt x="35" y="153"/>
                </a:lnTo>
                <a:lnTo>
                  <a:pt x="35" y="153"/>
                </a:lnTo>
                <a:lnTo>
                  <a:pt x="36" y="153"/>
                </a:lnTo>
                <a:lnTo>
                  <a:pt x="36" y="153"/>
                </a:lnTo>
                <a:lnTo>
                  <a:pt x="36" y="152"/>
                </a:lnTo>
                <a:lnTo>
                  <a:pt x="36" y="152"/>
                </a:lnTo>
                <a:lnTo>
                  <a:pt x="36" y="152"/>
                </a:lnTo>
                <a:lnTo>
                  <a:pt x="37" y="152"/>
                </a:lnTo>
                <a:lnTo>
                  <a:pt x="37" y="152"/>
                </a:lnTo>
                <a:lnTo>
                  <a:pt x="37" y="152"/>
                </a:lnTo>
                <a:lnTo>
                  <a:pt x="37" y="151"/>
                </a:lnTo>
                <a:lnTo>
                  <a:pt x="38" y="151"/>
                </a:lnTo>
                <a:lnTo>
                  <a:pt x="38" y="151"/>
                </a:lnTo>
                <a:lnTo>
                  <a:pt x="38" y="151"/>
                </a:lnTo>
                <a:lnTo>
                  <a:pt x="38" y="151"/>
                </a:lnTo>
                <a:lnTo>
                  <a:pt x="39" y="151"/>
                </a:lnTo>
                <a:lnTo>
                  <a:pt x="39" y="150"/>
                </a:lnTo>
                <a:lnTo>
                  <a:pt x="39" y="150"/>
                </a:lnTo>
                <a:lnTo>
                  <a:pt x="39" y="150"/>
                </a:lnTo>
                <a:lnTo>
                  <a:pt x="39" y="150"/>
                </a:lnTo>
                <a:lnTo>
                  <a:pt x="40" y="150"/>
                </a:lnTo>
                <a:lnTo>
                  <a:pt x="40" y="149"/>
                </a:lnTo>
                <a:lnTo>
                  <a:pt x="40" y="149"/>
                </a:lnTo>
                <a:lnTo>
                  <a:pt x="40" y="149"/>
                </a:lnTo>
                <a:lnTo>
                  <a:pt x="41" y="149"/>
                </a:lnTo>
                <a:lnTo>
                  <a:pt x="41" y="149"/>
                </a:lnTo>
                <a:lnTo>
                  <a:pt x="41" y="148"/>
                </a:lnTo>
                <a:lnTo>
                  <a:pt x="41" y="148"/>
                </a:lnTo>
                <a:lnTo>
                  <a:pt x="42" y="148"/>
                </a:lnTo>
                <a:lnTo>
                  <a:pt x="42" y="148"/>
                </a:lnTo>
                <a:lnTo>
                  <a:pt x="42" y="148"/>
                </a:lnTo>
                <a:lnTo>
                  <a:pt x="42" y="147"/>
                </a:lnTo>
                <a:lnTo>
                  <a:pt x="42" y="147"/>
                </a:lnTo>
                <a:lnTo>
                  <a:pt x="43" y="147"/>
                </a:lnTo>
                <a:lnTo>
                  <a:pt x="43" y="147"/>
                </a:lnTo>
                <a:lnTo>
                  <a:pt x="43" y="147"/>
                </a:lnTo>
                <a:lnTo>
                  <a:pt x="43" y="146"/>
                </a:lnTo>
                <a:lnTo>
                  <a:pt x="44" y="146"/>
                </a:lnTo>
                <a:lnTo>
                  <a:pt x="44" y="146"/>
                </a:lnTo>
                <a:lnTo>
                  <a:pt x="44" y="146"/>
                </a:lnTo>
                <a:lnTo>
                  <a:pt x="44" y="145"/>
                </a:lnTo>
                <a:lnTo>
                  <a:pt x="44" y="145"/>
                </a:lnTo>
                <a:lnTo>
                  <a:pt x="45" y="145"/>
                </a:lnTo>
                <a:lnTo>
                  <a:pt x="45" y="145"/>
                </a:lnTo>
                <a:lnTo>
                  <a:pt x="45" y="144"/>
                </a:lnTo>
                <a:lnTo>
                  <a:pt x="45" y="144"/>
                </a:lnTo>
                <a:lnTo>
                  <a:pt x="46" y="144"/>
                </a:lnTo>
                <a:lnTo>
                  <a:pt x="46" y="144"/>
                </a:lnTo>
                <a:lnTo>
                  <a:pt x="46" y="143"/>
                </a:lnTo>
                <a:lnTo>
                  <a:pt x="46" y="143"/>
                </a:lnTo>
                <a:lnTo>
                  <a:pt x="47" y="143"/>
                </a:lnTo>
                <a:lnTo>
                  <a:pt x="47" y="143"/>
                </a:lnTo>
                <a:lnTo>
                  <a:pt x="47" y="142"/>
                </a:lnTo>
                <a:lnTo>
                  <a:pt x="47" y="142"/>
                </a:lnTo>
                <a:lnTo>
                  <a:pt x="47" y="142"/>
                </a:lnTo>
                <a:lnTo>
                  <a:pt x="48" y="142"/>
                </a:lnTo>
                <a:lnTo>
                  <a:pt x="48" y="141"/>
                </a:lnTo>
                <a:lnTo>
                  <a:pt x="48" y="141"/>
                </a:lnTo>
                <a:lnTo>
                  <a:pt x="48" y="141"/>
                </a:lnTo>
                <a:lnTo>
                  <a:pt x="49" y="140"/>
                </a:lnTo>
                <a:lnTo>
                  <a:pt x="49" y="140"/>
                </a:lnTo>
                <a:lnTo>
                  <a:pt x="49" y="140"/>
                </a:lnTo>
                <a:lnTo>
                  <a:pt x="49" y="140"/>
                </a:lnTo>
                <a:lnTo>
                  <a:pt x="50" y="139"/>
                </a:lnTo>
                <a:lnTo>
                  <a:pt x="50" y="139"/>
                </a:lnTo>
                <a:lnTo>
                  <a:pt x="50" y="139"/>
                </a:lnTo>
                <a:lnTo>
                  <a:pt x="50" y="138"/>
                </a:lnTo>
                <a:lnTo>
                  <a:pt x="50" y="138"/>
                </a:lnTo>
                <a:lnTo>
                  <a:pt x="51" y="138"/>
                </a:lnTo>
                <a:lnTo>
                  <a:pt x="51" y="137"/>
                </a:lnTo>
                <a:lnTo>
                  <a:pt x="51" y="137"/>
                </a:lnTo>
                <a:lnTo>
                  <a:pt x="51" y="137"/>
                </a:lnTo>
                <a:lnTo>
                  <a:pt x="52" y="136"/>
                </a:lnTo>
                <a:lnTo>
                  <a:pt x="52" y="136"/>
                </a:lnTo>
                <a:lnTo>
                  <a:pt x="52" y="136"/>
                </a:lnTo>
                <a:lnTo>
                  <a:pt x="52" y="136"/>
                </a:lnTo>
                <a:lnTo>
                  <a:pt x="53" y="135"/>
                </a:lnTo>
                <a:lnTo>
                  <a:pt x="53" y="135"/>
                </a:lnTo>
                <a:lnTo>
                  <a:pt x="53" y="135"/>
                </a:lnTo>
                <a:lnTo>
                  <a:pt x="53" y="134"/>
                </a:lnTo>
                <a:lnTo>
                  <a:pt x="53" y="134"/>
                </a:lnTo>
                <a:lnTo>
                  <a:pt x="54" y="133"/>
                </a:lnTo>
                <a:lnTo>
                  <a:pt x="54" y="133"/>
                </a:lnTo>
                <a:lnTo>
                  <a:pt x="54" y="133"/>
                </a:lnTo>
                <a:lnTo>
                  <a:pt x="54" y="132"/>
                </a:lnTo>
                <a:lnTo>
                  <a:pt x="55" y="132"/>
                </a:lnTo>
                <a:lnTo>
                  <a:pt x="55" y="132"/>
                </a:lnTo>
                <a:lnTo>
                  <a:pt x="55" y="131"/>
                </a:lnTo>
                <a:lnTo>
                  <a:pt x="55" y="131"/>
                </a:lnTo>
                <a:lnTo>
                  <a:pt x="56" y="131"/>
                </a:lnTo>
                <a:lnTo>
                  <a:pt x="56" y="130"/>
                </a:lnTo>
                <a:lnTo>
                  <a:pt x="56" y="130"/>
                </a:lnTo>
                <a:lnTo>
                  <a:pt x="56" y="129"/>
                </a:lnTo>
                <a:lnTo>
                  <a:pt x="56" y="129"/>
                </a:lnTo>
                <a:lnTo>
                  <a:pt x="57" y="129"/>
                </a:lnTo>
                <a:lnTo>
                  <a:pt x="57" y="128"/>
                </a:lnTo>
                <a:lnTo>
                  <a:pt x="57" y="128"/>
                </a:lnTo>
                <a:lnTo>
                  <a:pt x="57" y="128"/>
                </a:lnTo>
                <a:lnTo>
                  <a:pt x="58" y="127"/>
                </a:lnTo>
                <a:lnTo>
                  <a:pt x="58" y="127"/>
                </a:lnTo>
                <a:lnTo>
                  <a:pt x="58" y="126"/>
                </a:lnTo>
                <a:lnTo>
                  <a:pt x="58" y="126"/>
                </a:lnTo>
                <a:lnTo>
                  <a:pt x="59" y="126"/>
                </a:lnTo>
                <a:lnTo>
                  <a:pt x="59" y="125"/>
                </a:lnTo>
                <a:lnTo>
                  <a:pt x="59" y="125"/>
                </a:lnTo>
                <a:lnTo>
                  <a:pt x="59" y="124"/>
                </a:lnTo>
                <a:lnTo>
                  <a:pt x="59" y="124"/>
                </a:lnTo>
                <a:lnTo>
                  <a:pt x="60" y="124"/>
                </a:lnTo>
                <a:lnTo>
                  <a:pt x="60" y="123"/>
                </a:lnTo>
                <a:lnTo>
                  <a:pt x="60" y="123"/>
                </a:lnTo>
                <a:lnTo>
                  <a:pt x="60" y="122"/>
                </a:lnTo>
                <a:lnTo>
                  <a:pt x="61" y="122"/>
                </a:lnTo>
                <a:lnTo>
                  <a:pt x="61" y="121"/>
                </a:lnTo>
                <a:lnTo>
                  <a:pt x="61" y="121"/>
                </a:lnTo>
                <a:lnTo>
                  <a:pt x="61" y="120"/>
                </a:lnTo>
                <a:lnTo>
                  <a:pt x="62" y="120"/>
                </a:lnTo>
                <a:lnTo>
                  <a:pt x="62" y="120"/>
                </a:lnTo>
                <a:lnTo>
                  <a:pt x="62" y="119"/>
                </a:lnTo>
                <a:lnTo>
                  <a:pt x="62" y="119"/>
                </a:lnTo>
                <a:lnTo>
                  <a:pt x="62" y="118"/>
                </a:lnTo>
                <a:lnTo>
                  <a:pt x="63" y="118"/>
                </a:lnTo>
                <a:lnTo>
                  <a:pt x="63" y="117"/>
                </a:lnTo>
                <a:lnTo>
                  <a:pt x="63" y="117"/>
                </a:lnTo>
                <a:lnTo>
                  <a:pt x="63" y="116"/>
                </a:lnTo>
                <a:lnTo>
                  <a:pt x="64" y="116"/>
                </a:lnTo>
                <a:lnTo>
                  <a:pt x="64" y="115"/>
                </a:lnTo>
                <a:lnTo>
                  <a:pt x="64" y="115"/>
                </a:lnTo>
                <a:lnTo>
                  <a:pt x="64" y="115"/>
                </a:lnTo>
                <a:lnTo>
                  <a:pt x="65" y="114"/>
                </a:lnTo>
                <a:lnTo>
                  <a:pt x="65" y="114"/>
                </a:lnTo>
                <a:lnTo>
                  <a:pt x="65" y="113"/>
                </a:lnTo>
                <a:lnTo>
                  <a:pt x="65" y="113"/>
                </a:lnTo>
                <a:lnTo>
                  <a:pt x="65" y="112"/>
                </a:lnTo>
                <a:lnTo>
                  <a:pt x="66" y="112"/>
                </a:lnTo>
                <a:lnTo>
                  <a:pt x="66" y="111"/>
                </a:lnTo>
                <a:lnTo>
                  <a:pt x="66" y="111"/>
                </a:lnTo>
                <a:lnTo>
                  <a:pt x="66" y="110"/>
                </a:lnTo>
                <a:lnTo>
                  <a:pt x="67" y="110"/>
                </a:lnTo>
                <a:lnTo>
                  <a:pt x="67" y="109"/>
                </a:lnTo>
                <a:lnTo>
                  <a:pt x="67" y="109"/>
                </a:lnTo>
                <a:lnTo>
                  <a:pt x="67" y="108"/>
                </a:lnTo>
                <a:lnTo>
                  <a:pt x="68" y="108"/>
                </a:lnTo>
                <a:lnTo>
                  <a:pt x="68" y="107"/>
                </a:lnTo>
                <a:lnTo>
                  <a:pt x="68" y="107"/>
                </a:lnTo>
                <a:lnTo>
                  <a:pt x="68" y="106"/>
                </a:lnTo>
                <a:lnTo>
                  <a:pt x="68" y="105"/>
                </a:lnTo>
                <a:lnTo>
                  <a:pt x="69" y="105"/>
                </a:lnTo>
                <a:lnTo>
                  <a:pt x="69" y="104"/>
                </a:lnTo>
                <a:lnTo>
                  <a:pt x="69" y="104"/>
                </a:lnTo>
                <a:lnTo>
                  <a:pt x="69" y="103"/>
                </a:lnTo>
                <a:lnTo>
                  <a:pt x="70" y="103"/>
                </a:lnTo>
                <a:lnTo>
                  <a:pt x="70" y="102"/>
                </a:lnTo>
                <a:lnTo>
                  <a:pt x="70" y="102"/>
                </a:lnTo>
                <a:lnTo>
                  <a:pt x="70" y="101"/>
                </a:lnTo>
                <a:lnTo>
                  <a:pt x="71" y="101"/>
                </a:lnTo>
                <a:lnTo>
                  <a:pt x="71" y="100"/>
                </a:lnTo>
                <a:lnTo>
                  <a:pt x="71" y="100"/>
                </a:lnTo>
                <a:lnTo>
                  <a:pt x="71" y="99"/>
                </a:lnTo>
                <a:lnTo>
                  <a:pt x="71" y="98"/>
                </a:lnTo>
                <a:lnTo>
                  <a:pt x="72" y="98"/>
                </a:lnTo>
                <a:lnTo>
                  <a:pt x="72" y="97"/>
                </a:lnTo>
                <a:lnTo>
                  <a:pt x="72" y="97"/>
                </a:lnTo>
                <a:lnTo>
                  <a:pt x="72" y="96"/>
                </a:lnTo>
                <a:lnTo>
                  <a:pt x="73" y="96"/>
                </a:lnTo>
                <a:lnTo>
                  <a:pt x="73" y="95"/>
                </a:lnTo>
                <a:lnTo>
                  <a:pt x="73" y="95"/>
                </a:lnTo>
                <a:lnTo>
                  <a:pt x="73" y="94"/>
                </a:lnTo>
                <a:lnTo>
                  <a:pt x="74" y="93"/>
                </a:lnTo>
                <a:lnTo>
                  <a:pt x="74" y="93"/>
                </a:lnTo>
                <a:lnTo>
                  <a:pt x="74" y="92"/>
                </a:lnTo>
                <a:lnTo>
                  <a:pt x="74" y="92"/>
                </a:lnTo>
                <a:lnTo>
                  <a:pt x="74" y="91"/>
                </a:lnTo>
                <a:lnTo>
                  <a:pt x="75" y="91"/>
                </a:lnTo>
                <a:lnTo>
                  <a:pt x="75" y="90"/>
                </a:lnTo>
                <a:lnTo>
                  <a:pt x="75" y="89"/>
                </a:lnTo>
                <a:lnTo>
                  <a:pt x="75" y="89"/>
                </a:lnTo>
                <a:lnTo>
                  <a:pt x="76" y="88"/>
                </a:lnTo>
                <a:lnTo>
                  <a:pt x="76" y="88"/>
                </a:lnTo>
                <a:lnTo>
                  <a:pt x="76" y="87"/>
                </a:lnTo>
                <a:lnTo>
                  <a:pt x="76" y="86"/>
                </a:lnTo>
                <a:lnTo>
                  <a:pt x="76" y="86"/>
                </a:lnTo>
                <a:lnTo>
                  <a:pt x="77" y="85"/>
                </a:lnTo>
                <a:lnTo>
                  <a:pt x="77" y="85"/>
                </a:lnTo>
                <a:lnTo>
                  <a:pt x="77" y="84"/>
                </a:lnTo>
                <a:lnTo>
                  <a:pt x="77" y="83"/>
                </a:lnTo>
                <a:lnTo>
                  <a:pt x="78" y="83"/>
                </a:lnTo>
                <a:lnTo>
                  <a:pt x="78" y="82"/>
                </a:lnTo>
                <a:lnTo>
                  <a:pt x="78" y="82"/>
                </a:lnTo>
                <a:lnTo>
                  <a:pt x="78" y="81"/>
                </a:lnTo>
                <a:lnTo>
                  <a:pt x="79" y="80"/>
                </a:lnTo>
                <a:lnTo>
                  <a:pt x="79" y="80"/>
                </a:lnTo>
                <a:lnTo>
                  <a:pt x="79" y="79"/>
                </a:lnTo>
                <a:lnTo>
                  <a:pt x="79" y="79"/>
                </a:lnTo>
                <a:lnTo>
                  <a:pt x="79" y="78"/>
                </a:lnTo>
                <a:lnTo>
                  <a:pt x="80" y="77"/>
                </a:lnTo>
                <a:lnTo>
                  <a:pt x="80" y="77"/>
                </a:lnTo>
                <a:lnTo>
                  <a:pt x="80" y="76"/>
                </a:lnTo>
                <a:lnTo>
                  <a:pt x="80" y="75"/>
                </a:lnTo>
                <a:lnTo>
                  <a:pt x="81" y="75"/>
                </a:lnTo>
                <a:lnTo>
                  <a:pt x="81" y="74"/>
                </a:lnTo>
                <a:lnTo>
                  <a:pt x="81" y="74"/>
                </a:lnTo>
                <a:lnTo>
                  <a:pt x="81" y="73"/>
                </a:lnTo>
                <a:lnTo>
                  <a:pt x="82" y="72"/>
                </a:lnTo>
                <a:lnTo>
                  <a:pt x="82" y="72"/>
                </a:lnTo>
                <a:lnTo>
                  <a:pt x="82" y="71"/>
                </a:lnTo>
                <a:lnTo>
                  <a:pt x="82" y="71"/>
                </a:lnTo>
                <a:lnTo>
                  <a:pt x="82" y="70"/>
                </a:lnTo>
                <a:lnTo>
                  <a:pt x="83" y="69"/>
                </a:lnTo>
                <a:lnTo>
                  <a:pt x="83" y="69"/>
                </a:lnTo>
                <a:lnTo>
                  <a:pt x="83" y="68"/>
                </a:lnTo>
                <a:lnTo>
                  <a:pt x="83" y="67"/>
                </a:lnTo>
                <a:lnTo>
                  <a:pt x="84" y="67"/>
                </a:lnTo>
                <a:lnTo>
                  <a:pt x="84" y="66"/>
                </a:lnTo>
                <a:lnTo>
                  <a:pt x="84" y="66"/>
                </a:lnTo>
                <a:lnTo>
                  <a:pt x="84" y="65"/>
                </a:lnTo>
                <a:lnTo>
                  <a:pt x="85" y="64"/>
                </a:lnTo>
                <a:lnTo>
                  <a:pt x="85" y="64"/>
                </a:lnTo>
                <a:lnTo>
                  <a:pt x="85" y="63"/>
                </a:lnTo>
                <a:lnTo>
                  <a:pt x="85" y="62"/>
                </a:lnTo>
                <a:lnTo>
                  <a:pt x="85" y="62"/>
                </a:lnTo>
                <a:lnTo>
                  <a:pt x="86" y="61"/>
                </a:lnTo>
                <a:lnTo>
                  <a:pt x="86" y="61"/>
                </a:lnTo>
                <a:lnTo>
                  <a:pt x="86" y="60"/>
                </a:lnTo>
                <a:lnTo>
                  <a:pt x="86" y="59"/>
                </a:lnTo>
                <a:lnTo>
                  <a:pt x="87" y="59"/>
                </a:lnTo>
                <a:lnTo>
                  <a:pt x="87" y="58"/>
                </a:lnTo>
                <a:lnTo>
                  <a:pt x="87" y="58"/>
                </a:lnTo>
                <a:lnTo>
                  <a:pt x="87" y="57"/>
                </a:lnTo>
                <a:lnTo>
                  <a:pt x="88" y="56"/>
                </a:lnTo>
                <a:lnTo>
                  <a:pt x="88" y="56"/>
                </a:lnTo>
                <a:lnTo>
                  <a:pt x="88" y="55"/>
                </a:lnTo>
                <a:lnTo>
                  <a:pt x="88" y="54"/>
                </a:lnTo>
                <a:lnTo>
                  <a:pt x="88" y="54"/>
                </a:lnTo>
                <a:lnTo>
                  <a:pt x="89" y="53"/>
                </a:lnTo>
                <a:lnTo>
                  <a:pt x="89" y="53"/>
                </a:lnTo>
                <a:lnTo>
                  <a:pt x="89" y="52"/>
                </a:lnTo>
                <a:lnTo>
                  <a:pt x="89" y="51"/>
                </a:lnTo>
                <a:lnTo>
                  <a:pt x="90" y="51"/>
                </a:lnTo>
                <a:lnTo>
                  <a:pt x="90" y="50"/>
                </a:lnTo>
                <a:lnTo>
                  <a:pt x="90" y="50"/>
                </a:lnTo>
                <a:lnTo>
                  <a:pt x="90" y="49"/>
                </a:lnTo>
                <a:lnTo>
                  <a:pt x="91" y="48"/>
                </a:lnTo>
                <a:lnTo>
                  <a:pt x="91" y="48"/>
                </a:lnTo>
                <a:lnTo>
                  <a:pt x="91" y="47"/>
                </a:lnTo>
                <a:lnTo>
                  <a:pt x="91" y="46"/>
                </a:lnTo>
                <a:lnTo>
                  <a:pt x="91" y="46"/>
                </a:lnTo>
                <a:lnTo>
                  <a:pt x="92" y="45"/>
                </a:lnTo>
                <a:lnTo>
                  <a:pt x="92" y="45"/>
                </a:lnTo>
                <a:lnTo>
                  <a:pt x="92" y="44"/>
                </a:lnTo>
                <a:lnTo>
                  <a:pt x="92" y="44"/>
                </a:lnTo>
                <a:lnTo>
                  <a:pt x="93" y="43"/>
                </a:lnTo>
                <a:lnTo>
                  <a:pt x="93" y="42"/>
                </a:lnTo>
                <a:lnTo>
                  <a:pt x="93" y="42"/>
                </a:lnTo>
                <a:lnTo>
                  <a:pt x="93" y="41"/>
                </a:lnTo>
                <a:lnTo>
                  <a:pt x="94" y="41"/>
                </a:lnTo>
                <a:lnTo>
                  <a:pt x="94" y="40"/>
                </a:lnTo>
                <a:lnTo>
                  <a:pt x="94" y="39"/>
                </a:lnTo>
                <a:lnTo>
                  <a:pt x="94" y="39"/>
                </a:lnTo>
                <a:lnTo>
                  <a:pt x="94" y="38"/>
                </a:lnTo>
                <a:lnTo>
                  <a:pt x="95" y="38"/>
                </a:lnTo>
                <a:lnTo>
                  <a:pt x="95" y="37"/>
                </a:lnTo>
                <a:lnTo>
                  <a:pt x="95" y="37"/>
                </a:lnTo>
                <a:lnTo>
                  <a:pt x="95" y="36"/>
                </a:lnTo>
                <a:lnTo>
                  <a:pt x="96" y="35"/>
                </a:lnTo>
                <a:lnTo>
                  <a:pt x="96" y="35"/>
                </a:lnTo>
                <a:lnTo>
                  <a:pt x="96" y="34"/>
                </a:lnTo>
                <a:lnTo>
                  <a:pt x="96" y="34"/>
                </a:lnTo>
                <a:lnTo>
                  <a:pt x="97" y="33"/>
                </a:lnTo>
                <a:lnTo>
                  <a:pt x="97" y="33"/>
                </a:lnTo>
                <a:lnTo>
                  <a:pt x="97" y="32"/>
                </a:lnTo>
                <a:lnTo>
                  <a:pt x="97" y="32"/>
                </a:lnTo>
                <a:lnTo>
                  <a:pt x="97" y="31"/>
                </a:lnTo>
                <a:lnTo>
                  <a:pt x="98" y="30"/>
                </a:lnTo>
                <a:lnTo>
                  <a:pt x="98" y="30"/>
                </a:lnTo>
                <a:lnTo>
                  <a:pt x="98" y="29"/>
                </a:lnTo>
                <a:lnTo>
                  <a:pt x="98" y="29"/>
                </a:lnTo>
                <a:lnTo>
                  <a:pt x="99" y="28"/>
                </a:lnTo>
                <a:lnTo>
                  <a:pt x="99" y="28"/>
                </a:lnTo>
                <a:lnTo>
                  <a:pt x="99" y="27"/>
                </a:lnTo>
                <a:lnTo>
                  <a:pt x="99" y="27"/>
                </a:lnTo>
                <a:lnTo>
                  <a:pt x="100" y="26"/>
                </a:lnTo>
                <a:lnTo>
                  <a:pt x="100" y="26"/>
                </a:lnTo>
                <a:lnTo>
                  <a:pt x="100" y="25"/>
                </a:lnTo>
                <a:lnTo>
                  <a:pt x="100" y="25"/>
                </a:lnTo>
                <a:lnTo>
                  <a:pt x="100" y="24"/>
                </a:lnTo>
                <a:lnTo>
                  <a:pt x="101" y="24"/>
                </a:lnTo>
                <a:lnTo>
                  <a:pt x="101" y="23"/>
                </a:lnTo>
                <a:lnTo>
                  <a:pt x="101" y="23"/>
                </a:lnTo>
                <a:lnTo>
                  <a:pt x="101" y="22"/>
                </a:lnTo>
                <a:lnTo>
                  <a:pt x="102" y="22"/>
                </a:lnTo>
                <a:lnTo>
                  <a:pt x="102" y="21"/>
                </a:lnTo>
                <a:lnTo>
                  <a:pt x="102" y="21"/>
                </a:lnTo>
                <a:lnTo>
                  <a:pt x="102" y="20"/>
                </a:lnTo>
                <a:lnTo>
                  <a:pt x="103" y="20"/>
                </a:lnTo>
                <a:lnTo>
                  <a:pt x="103" y="20"/>
                </a:lnTo>
                <a:lnTo>
                  <a:pt x="103" y="19"/>
                </a:lnTo>
                <a:lnTo>
                  <a:pt x="103" y="19"/>
                </a:lnTo>
                <a:lnTo>
                  <a:pt x="103" y="18"/>
                </a:lnTo>
                <a:lnTo>
                  <a:pt x="104" y="18"/>
                </a:lnTo>
                <a:lnTo>
                  <a:pt x="104" y="17"/>
                </a:lnTo>
                <a:lnTo>
                  <a:pt x="104" y="17"/>
                </a:lnTo>
                <a:lnTo>
                  <a:pt x="104" y="16"/>
                </a:lnTo>
                <a:lnTo>
                  <a:pt x="105" y="16"/>
                </a:lnTo>
                <a:lnTo>
                  <a:pt x="105" y="16"/>
                </a:lnTo>
                <a:lnTo>
                  <a:pt x="105" y="15"/>
                </a:lnTo>
                <a:lnTo>
                  <a:pt x="105" y="15"/>
                </a:lnTo>
                <a:lnTo>
                  <a:pt x="106" y="14"/>
                </a:lnTo>
                <a:lnTo>
                  <a:pt x="106" y="14"/>
                </a:lnTo>
                <a:lnTo>
                  <a:pt x="106" y="14"/>
                </a:lnTo>
                <a:lnTo>
                  <a:pt x="106" y="13"/>
                </a:lnTo>
                <a:lnTo>
                  <a:pt x="106" y="13"/>
                </a:lnTo>
                <a:lnTo>
                  <a:pt x="107" y="13"/>
                </a:lnTo>
                <a:lnTo>
                  <a:pt x="107" y="12"/>
                </a:lnTo>
                <a:lnTo>
                  <a:pt x="107" y="12"/>
                </a:lnTo>
                <a:lnTo>
                  <a:pt x="107" y="11"/>
                </a:lnTo>
                <a:lnTo>
                  <a:pt x="108" y="11"/>
                </a:lnTo>
                <a:lnTo>
                  <a:pt x="108" y="11"/>
                </a:lnTo>
                <a:lnTo>
                  <a:pt x="108" y="10"/>
                </a:lnTo>
                <a:lnTo>
                  <a:pt x="108" y="10"/>
                </a:lnTo>
                <a:lnTo>
                  <a:pt x="109" y="10"/>
                </a:lnTo>
                <a:lnTo>
                  <a:pt x="109" y="9"/>
                </a:lnTo>
                <a:lnTo>
                  <a:pt x="109" y="9"/>
                </a:lnTo>
                <a:lnTo>
                  <a:pt x="109" y="9"/>
                </a:lnTo>
                <a:lnTo>
                  <a:pt x="109" y="8"/>
                </a:lnTo>
                <a:lnTo>
                  <a:pt x="110" y="8"/>
                </a:lnTo>
                <a:lnTo>
                  <a:pt x="110" y="8"/>
                </a:lnTo>
                <a:lnTo>
                  <a:pt x="110" y="7"/>
                </a:lnTo>
                <a:lnTo>
                  <a:pt x="110" y="7"/>
                </a:lnTo>
                <a:lnTo>
                  <a:pt x="111" y="7"/>
                </a:lnTo>
                <a:lnTo>
                  <a:pt x="111" y="7"/>
                </a:lnTo>
                <a:lnTo>
                  <a:pt x="111" y="6"/>
                </a:lnTo>
                <a:lnTo>
                  <a:pt x="111" y="6"/>
                </a:lnTo>
                <a:lnTo>
                  <a:pt x="111" y="6"/>
                </a:lnTo>
                <a:lnTo>
                  <a:pt x="112" y="6"/>
                </a:lnTo>
                <a:lnTo>
                  <a:pt x="112" y="5"/>
                </a:lnTo>
                <a:lnTo>
                  <a:pt x="112" y="5"/>
                </a:lnTo>
                <a:lnTo>
                  <a:pt x="112" y="5"/>
                </a:lnTo>
                <a:lnTo>
                  <a:pt x="113" y="5"/>
                </a:lnTo>
                <a:lnTo>
                  <a:pt x="113" y="4"/>
                </a:lnTo>
                <a:lnTo>
                  <a:pt x="113" y="4"/>
                </a:lnTo>
                <a:lnTo>
                  <a:pt x="113" y="4"/>
                </a:lnTo>
                <a:lnTo>
                  <a:pt x="114" y="4"/>
                </a:lnTo>
                <a:lnTo>
                  <a:pt x="114" y="4"/>
                </a:lnTo>
                <a:lnTo>
                  <a:pt x="114" y="3"/>
                </a:lnTo>
                <a:lnTo>
                  <a:pt x="114" y="3"/>
                </a:lnTo>
                <a:lnTo>
                  <a:pt x="114" y="3"/>
                </a:lnTo>
                <a:lnTo>
                  <a:pt x="115" y="3"/>
                </a:lnTo>
                <a:lnTo>
                  <a:pt x="115" y="3"/>
                </a:lnTo>
                <a:lnTo>
                  <a:pt x="115" y="2"/>
                </a:lnTo>
                <a:lnTo>
                  <a:pt x="115" y="2"/>
                </a:lnTo>
                <a:lnTo>
                  <a:pt x="116" y="2"/>
                </a:lnTo>
                <a:lnTo>
                  <a:pt x="116" y="2"/>
                </a:lnTo>
                <a:lnTo>
                  <a:pt x="116" y="2"/>
                </a:lnTo>
                <a:lnTo>
                  <a:pt x="116" y="2"/>
                </a:lnTo>
                <a:lnTo>
                  <a:pt x="117" y="2"/>
                </a:lnTo>
                <a:lnTo>
                  <a:pt x="117" y="1"/>
                </a:lnTo>
                <a:lnTo>
                  <a:pt x="117" y="1"/>
                </a:lnTo>
                <a:lnTo>
                  <a:pt x="117" y="1"/>
                </a:lnTo>
                <a:lnTo>
                  <a:pt x="117" y="1"/>
                </a:lnTo>
                <a:lnTo>
                  <a:pt x="118" y="1"/>
                </a:lnTo>
                <a:lnTo>
                  <a:pt x="118" y="1"/>
                </a:lnTo>
                <a:lnTo>
                  <a:pt x="118" y="1"/>
                </a:lnTo>
                <a:lnTo>
                  <a:pt x="118" y="1"/>
                </a:lnTo>
                <a:lnTo>
                  <a:pt x="119" y="1"/>
                </a:lnTo>
                <a:lnTo>
                  <a:pt x="119" y="1"/>
                </a:lnTo>
                <a:lnTo>
                  <a:pt x="119" y="1"/>
                </a:lnTo>
                <a:lnTo>
                  <a:pt x="119" y="0"/>
                </a:lnTo>
                <a:lnTo>
                  <a:pt x="120" y="0"/>
                </a:lnTo>
                <a:lnTo>
                  <a:pt x="120" y="0"/>
                </a:lnTo>
                <a:lnTo>
                  <a:pt x="120" y="0"/>
                </a:lnTo>
                <a:lnTo>
                  <a:pt x="120" y="0"/>
                </a:lnTo>
                <a:lnTo>
                  <a:pt x="120" y="0"/>
                </a:lnTo>
                <a:lnTo>
                  <a:pt x="121" y="0"/>
                </a:lnTo>
                <a:lnTo>
                  <a:pt x="121" y="0"/>
                </a:lnTo>
                <a:lnTo>
                  <a:pt x="121" y="0"/>
                </a:lnTo>
                <a:lnTo>
                  <a:pt x="121" y="0"/>
                </a:lnTo>
                <a:lnTo>
                  <a:pt x="122" y="0"/>
                </a:lnTo>
                <a:lnTo>
                  <a:pt x="122" y="0"/>
                </a:lnTo>
                <a:lnTo>
                  <a:pt x="122" y="0"/>
                </a:lnTo>
                <a:lnTo>
                  <a:pt x="122" y="0"/>
                </a:lnTo>
                <a:lnTo>
                  <a:pt x="123" y="0"/>
                </a:lnTo>
                <a:lnTo>
                  <a:pt x="123" y="0"/>
                </a:lnTo>
                <a:lnTo>
                  <a:pt x="123" y="1"/>
                </a:lnTo>
                <a:lnTo>
                  <a:pt x="123" y="1"/>
                </a:lnTo>
                <a:lnTo>
                  <a:pt x="123" y="1"/>
                </a:lnTo>
                <a:lnTo>
                  <a:pt x="124" y="1"/>
                </a:lnTo>
                <a:lnTo>
                  <a:pt x="124" y="1"/>
                </a:lnTo>
                <a:lnTo>
                  <a:pt x="124" y="1"/>
                </a:lnTo>
                <a:lnTo>
                  <a:pt x="124" y="1"/>
                </a:lnTo>
                <a:lnTo>
                  <a:pt x="125" y="1"/>
                </a:lnTo>
                <a:lnTo>
                  <a:pt x="125" y="1"/>
                </a:lnTo>
                <a:lnTo>
                  <a:pt x="125" y="1"/>
                </a:lnTo>
                <a:lnTo>
                  <a:pt x="125" y="1"/>
                </a:lnTo>
                <a:lnTo>
                  <a:pt x="126" y="1"/>
                </a:lnTo>
                <a:lnTo>
                  <a:pt x="126" y="2"/>
                </a:lnTo>
                <a:lnTo>
                  <a:pt x="126" y="2"/>
                </a:lnTo>
                <a:lnTo>
                  <a:pt x="126" y="2"/>
                </a:lnTo>
                <a:lnTo>
                  <a:pt x="126" y="2"/>
                </a:lnTo>
                <a:lnTo>
                  <a:pt x="127" y="2"/>
                </a:lnTo>
                <a:lnTo>
                  <a:pt x="127" y="2"/>
                </a:lnTo>
                <a:lnTo>
                  <a:pt x="127" y="3"/>
                </a:lnTo>
                <a:lnTo>
                  <a:pt x="127" y="3"/>
                </a:lnTo>
                <a:lnTo>
                  <a:pt x="128" y="3"/>
                </a:lnTo>
                <a:lnTo>
                  <a:pt x="128" y="3"/>
                </a:lnTo>
                <a:lnTo>
                  <a:pt x="128" y="3"/>
                </a:lnTo>
                <a:lnTo>
                  <a:pt x="128" y="3"/>
                </a:lnTo>
                <a:lnTo>
                  <a:pt x="129" y="4"/>
                </a:lnTo>
                <a:lnTo>
                  <a:pt x="129" y="4"/>
                </a:lnTo>
                <a:lnTo>
                  <a:pt x="129" y="4"/>
                </a:lnTo>
                <a:lnTo>
                  <a:pt x="129" y="4"/>
                </a:lnTo>
                <a:lnTo>
                  <a:pt x="129" y="4"/>
                </a:lnTo>
                <a:lnTo>
                  <a:pt x="130" y="5"/>
                </a:lnTo>
                <a:lnTo>
                  <a:pt x="130" y="5"/>
                </a:lnTo>
                <a:lnTo>
                  <a:pt x="130" y="5"/>
                </a:lnTo>
                <a:lnTo>
                  <a:pt x="130" y="5"/>
                </a:lnTo>
                <a:lnTo>
                  <a:pt x="131" y="6"/>
                </a:lnTo>
                <a:lnTo>
                  <a:pt x="131" y="6"/>
                </a:lnTo>
                <a:lnTo>
                  <a:pt x="131" y="6"/>
                </a:lnTo>
                <a:lnTo>
                  <a:pt x="131" y="6"/>
                </a:lnTo>
                <a:lnTo>
                  <a:pt x="132" y="7"/>
                </a:lnTo>
                <a:lnTo>
                  <a:pt x="132" y="7"/>
                </a:lnTo>
                <a:lnTo>
                  <a:pt x="132" y="7"/>
                </a:lnTo>
                <a:lnTo>
                  <a:pt x="132" y="8"/>
                </a:lnTo>
                <a:lnTo>
                  <a:pt x="132" y="8"/>
                </a:lnTo>
                <a:lnTo>
                  <a:pt x="133" y="8"/>
                </a:lnTo>
                <a:lnTo>
                  <a:pt x="133" y="9"/>
                </a:lnTo>
                <a:lnTo>
                  <a:pt x="133" y="9"/>
                </a:lnTo>
                <a:lnTo>
                  <a:pt x="133" y="9"/>
                </a:lnTo>
                <a:lnTo>
                  <a:pt x="134" y="10"/>
                </a:lnTo>
                <a:lnTo>
                  <a:pt x="134" y="10"/>
                </a:lnTo>
                <a:lnTo>
                  <a:pt x="134" y="10"/>
                </a:lnTo>
                <a:lnTo>
                  <a:pt x="134" y="11"/>
                </a:lnTo>
                <a:lnTo>
                  <a:pt x="135" y="11"/>
                </a:lnTo>
                <a:lnTo>
                  <a:pt x="135" y="11"/>
                </a:lnTo>
                <a:lnTo>
                  <a:pt x="135" y="12"/>
                </a:lnTo>
                <a:lnTo>
                  <a:pt x="135" y="12"/>
                </a:lnTo>
                <a:lnTo>
                  <a:pt x="135" y="12"/>
                </a:lnTo>
                <a:lnTo>
                  <a:pt x="136" y="13"/>
                </a:lnTo>
                <a:lnTo>
                  <a:pt x="136" y="13"/>
                </a:lnTo>
                <a:lnTo>
                  <a:pt x="136" y="13"/>
                </a:lnTo>
                <a:lnTo>
                  <a:pt x="136" y="14"/>
                </a:lnTo>
                <a:lnTo>
                  <a:pt x="137" y="14"/>
                </a:lnTo>
                <a:lnTo>
                  <a:pt x="137" y="15"/>
                </a:lnTo>
                <a:lnTo>
                  <a:pt x="137" y="15"/>
                </a:lnTo>
                <a:lnTo>
                  <a:pt x="137" y="15"/>
                </a:lnTo>
                <a:lnTo>
                  <a:pt x="138" y="16"/>
                </a:lnTo>
                <a:lnTo>
                  <a:pt x="138" y="16"/>
                </a:lnTo>
                <a:lnTo>
                  <a:pt x="138" y="17"/>
                </a:lnTo>
                <a:lnTo>
                  <a:pt x="138" y="17"/>
                </a:lnTo>
                <a:lnTo>
                  <a:pt x="138" y="18"/>
                </a:lnTo>
                <a:lnTo>
                  <a:pt x="139" y="18"/>
                </a:lnTo>
                <a:lnTo>
                  <a:pt x="139" y="18"/>
                </a:lnTo>
                <a:lnTo>
                  <a:pt x="139" y="19"/>
                </a:lnTo>
                <a:lnTo>
                  <a:pt x="139" y="19"/>
                </a:lnTo>
                <a:lnTo>
                  <a:pt x="140" y="20"/>
                </a:lnTo>
                <a:lnTo>
                  <a:pt x="140" y="20"/>
                </a:lnTo>
                <a:lnTo>
                  <a:pt x="140" y="21"/>
                </a:lnTo>
                <a:lnTo>
                  <a:pt x="140" y="21"/>
                </a:lnTo>
                <a:lnTo>
                  <a:pt x="141" y="22"/>
                </a:lnTo>
                <a:lnTo>
                  <a:pt x="141" y="22"/>
                </a:lnTo>
                <a:lnTo>
                  <a:pt x="141" y="23"/>
                </a:lnTo>
                <a:lnTo>
                  <a:pt x="141" y="23"/>
                </a:lnTo>
                <a:lnTo>
                  <a:pt x="141" y="24"/>
                </a:lnTo>
                <a:lnTo>
                  <a:pt x="142" y="24"/>
                </a:lnTo>
                <a:lnTo>
                  <a:pt x="142" y="25"/>
                </a:lnTo>
                <a:lnTo>
                  <a:pt x="142" y="25"/>
                </a:lnTo>
                <a:lnTo>
                  <a:pt x="142" y="26"/>
                </a:lnTo>
                <a:lnTo>
                  <a:pt x="143" y="26"/>
                </a:lnTo>
                <a:lnTo>
                  <a:pt x="143" y="27"/>
                </a:lnTo>
                <a:lnTo>
                  <a:pt x="143" y="27"/>
                </a:lnTo>
                <a:lnTo>
                  <a:pt x="143" y="28"/>
                </a:lnTo>
                <a:lnTo>
                  <a:pt x="143" y="28"/>
                </a:lnTo>
                <a:lnTo>
                  <a:pt x="144" y="29"/>
                </a:lnTo>
                <a:lnTo>
                  <a:pt x="144" y="29"/>
                </a:lnTo>
                <a:lnTo>
                  <a:pt x="144" y="30"/>
                </a:lnTo>
                <a:lnTo>
                  <a:pt x="144" y="30"/>
                </a:lnTo>
                <a:lnTo>
                  <a:pt x="145" y="31"/>
                </a:lnTo>
                <a:lnTo>
                  <a:pt x="145" y="31"/>
                </a:lnTo>
                <a:lnTo>
                  <a:pt x="145" y="32"/>
                </a:lnTo>
                <a:lnTo>
                  <a:pt x="145" y="32"/>
                </a:lnTo>
                <a:lnTo>
                  <a:pt x="146" y="33"/>
                </a:lnTo>
                <a:lnTo>
                  <a:pt x="146" y="34"/>
                </a:lnTo>
                <a:lnTo>
                  <a:pt x="146" y="34"/>
                </a:lnTo>
                <a:lnTo>
                  <a:pt x="146" y="35"/>
                </a:lnTo>
                <a:lnTo>
                  <a:pt x="146" y="35"/>
                </a:lnTo>
                <a:lnTo>
                  <a:pt x="147" y="36"/>
                </a:lnTo>
                <a:lnTo>
                  <a:pt x="147" y="36"/>
                </a:lnTo>
                <a:lnTo>
                  <a:pt x="147" y="37"/>
                </a:lnTo>
                <a:lnTo>
                  <a:pt x="147" y="37"/>
                </a:lnTo>
                <a:lnTo>
                  <a:pt x="148" y="38"/>
                </a:lnTo>
                <a:lnTo>
                  <a:pt x="148" y="39"/>
                </a:lnTo>
                <a:lnTo>
                  <a:pt x="148" y="39"/>
                </a:lnTo>
                <a:lnTo>
                  <a:pt x="148" y="40"/>
                </a:lnTo>
                <a:lnTo>
                  <a:pt x="149" y="40"/>
                </a:lnTo>
                <a:lnTo>
                  <a:pt x="149" y="41"/>
                </a:lnTo>
                <a:lnTo>
                  <a:pt x="149" y="41"/>
                </a:lnTo>
                <a:lnTo>
                  <a:pt x="149" y="42"/>
                </a:lnTo>
                <a:lnTo>
                  <a:pt x="149" y="43"/>
                </a:lnTo>
                <a:lnTo>
                  <a:pt x="150" y="43"/>
                </a:lnTo>
                <a:lnTo>
                  <a:pt x="150" y="44"/>
                </a:lnTo>
                <a:lnTo>
                  <a:pt x="150" y="44"/>
                </a:lnTo>
                <a:lnTo>
                  <a:pt x="150" y="45"/>
                </a:lnTo>
                <a:lnTo>
                  <a:pt x="151" y="46"/>
                </a:lnTo>
                <a:lnTo>
                  <a:pt x="151" y="46"/>
                </a:lnTo>
                <a:lnTo>
                  <a:pt x="151" y="47"/>
                </a:lnTo>
                <a:lnTo>
                  <a:pt x="151" y="47"/>
                </a:lnTo>
                <a:lnTo>
                  <a:pt x="152" y="48"/>
                </a:lnTo>
                <a:lnTo>
                  <a:pt x="152" y="49"/>
                </a:lnTo>
                <a:lnTo>
                  <a:pt x="152" y="49"/>
                </a:lnTo>
                <a:lnTo>
                  <a:pt x="152" y="50"/>
                </a:lnTo>
                <a:lnTo>
                  <a:pt x="152" y="50"/>
                </a:lnTo>
                <a:lnTo>
                  <a:pt x="153" y="51"/>
                </a:lnTo>
                <a:lnTo>
                  <a:pt x="153" y="52"/>
                </a:lnTo>
                <a:lnTo>
                  <a:pt x="153" y="52"/>
                </a:lnTo>
                <a:lnTo>
                  <a:pt x="153" y="53"/>
                </a:lnTo>
                <a:lnTo>
                  <a:pt x="154" y="54"/>
                </a:lnTo>
                <a:lnTo>
                  <a:pt x="154" y="54"/>
                </a:lnTo>
                <a:lnTo>
                  <a:pt x="154" y="55"/>
                </a:lnTo>
                <a:lnTo>
                  <a:pt x="154" y="55"/>
                </a:lnTo>
                <a:lnTo>
                  <a:pt x="155" y="56"/>
                </a:lnTo>
                <a:lnTo>
                  <a:pt x="155" y="57"/>
                </a:lnTo>
                <a:lnTo>
                  <a:pt x="155" y="57"/>
                </a:lnTo>
                <a:lnTo>
                  <a:pt x="155" y="58"/>
                </a:lnTo>
                <a:lnTo>
                  <a:pt x="155" y="58"/>
                </a:lnTo>
                <a:lnTo>
                  <a:pt x="156" y="59"/>
                </a:lnTo>
                <a:lnTo>
                  <a:pt x="156" y="60"/>
                </a:lnTo>
                <a:lnTo>
                  <a:pt x="156" y="60"/>
                </a:lnTo>
                <a:lnTo>
                  <a:pt x="156" y="61"/>
                </a:lnTo>
                <a:lnTo>
                  <a:pt x="157" y="62"/>
                </a:lnTo>
                <a:lnTo>
                  <a:pt x="157" y="62"/>
                </a:lnTo>
                <a:lnTo>
                  <a:pt x="157" y="63"/>
                </a:lnTo>
                <a:lnTo>
                  <a:pt x="157" y="63"/>
                </a:lnTo>
                <a:lnTo>
                  <a:pt x="158" y="64"/>
                </a:lnTo>
                <a:lnTo>
                  <a:pt x="158" y="65"/>
                </a:lnTo>
                <a:lnTo>
                  <a:pt x="158" y="65"/>
                </a:lnTo>
                <a:lnTo>
                  <a:pt x="158" y="66"/>
                </a:lnTo>
                <a:lnTo>
                  <a:pt x="158" y="67"/>
                </a:lnTo>
                <a:lnTo>
                  <a:pt x="159" y="67"/>
                </a:lnTo>
                <a:lnTo>
                  <a:pt x="159" y="68"/>
                </a:lnTo>
                <a:lnTo>
                  <a:pt x="159" y="68"/>
                </a:lnTo>
                <a:lnTo>
                  <a:pt x="159" y="69"/>
                </a:lnTo>
                <a:lnTo>
                  <a:pt x="160" y="70"/>
                </a:lnTo>
                <a:lnTo>
                  <a:pt x="160" y="70"/>
                </a:lnTo>
                <a:lnTo>
                  <a:pt x="160" y="71"/>
                </a:lnTo>
                <a:lnTo>
                  <a:pt x="160" y="72"/>
                </a:lnTo>
                <a:lnTo>
                  <a:pt x="161" y="72"/>
                </a:lnTo>
                <a:lnTo>
                  <a:pt x="161" y="73"/>
                </a:lnTo>
                <a:lnTo>
                  <a:pt x="161" y="73"/>
                </a:lnTo>
                <a:lnTo>
                  <a:pt x="161" y="74"/>
                </a:lnTo>
                <a:lnTo>
                  <a:pt x="161" y="75"/>
                </a:lnTo>
                <a:lnTo>
                  <a:pt x="162" y="75"/>
                </a:lnTo>
                <a:lnTo>
                  <a:pt x="162" y="76"/>
                </a:lnTo>
                <a:lnTo>
                  <a:pt x="162" y="76"/>
                </a:lnTo>
                <a:lnTo>
                  <a:pt x="162" y="77"/>
                </a:lnTo>
                <a:lnTo>
                  <a:pt x="163" y="78"/>
                </a:lnTo>
                <a:lnTo>
                  <a:pt x="163" y="78"/>
                </a:lnTo>
                <a:lnTo>
                  <a:pt x="163" y="79"/>
                </a:lnTo>
                <a:lnTo>
                  <a:pt x="163" y="80"/>
                </a:lnTo>
                <a:lnTo>
                  <a:pt x="164" y="80"/>
                </a:lnTo>
                <a:lnTo>
                  <a:pt x="164" y="81"/>
                </a:lnTo>
                <a:lnTo>
                  <a:pt x="164" y="81"/>
                </a:lnTo>
                <a:lnTo>
                  <a:pt x="164" y="82"/>
                </a:lnTo>
                <a:lnTo>
                  <a:pt x="164" y="83"/>
                </a:lnTo>
                <a:lnTo>
                  <a:pt x="165" y="83"/>
                </a:lnTo>
                <a:lnTo>
                  <a:pt x="165" y="84"/>
                </a:lnTo>
                <a:lnTo>
                  <a:pt x="165" y="84"/>
                </a:lnTo>
                <a:lnTo>
                  <a:pt x="165" y="85"/>
                </a:lnTo>
                <a:lnTo>
                  <a:pt x="166" y="86"/>
                </a:lnTo>
                <a:lnTo>
                  <a:pt x="166" y="86"/>
                </a:lnTo>
                <a:lnTo>
                  <a:pt x="166" y="87"/>
                </a:lnTo>
                <a:lnTo>
                  <a:pt x="166" y="87"/>
                </a:lnTo>
                <a:lnTo>
                  <a:pt x="167" y="88"/>
                </a:lnTo>
                <a:lnTo>
                  <a:pt x="167" y="88"/>
                </a:lnTo>
                <a:lnTo>
                  <a:pt x="167" y="89"/>
                </a:lnTo>
                <a:lnTo>
                  <a:pt x="167" y="90"/>
                </a:lnTo>
                <a:lnTo>
                  <a:pt x="167" y="90"/>
                </a:lnTo>
                <a:lnTo>
                  <a:pt x="168" y="91"/>
                </a:lnTo>
                <a:lnTo>
                  <a:pt x="168" y="91"/>
                </a:lnTo>
                <a:lnTo>
                  <a:pt x="168" y="92"/>
                </a:lnTo>
                <a:lnTo>
                  <a:pt x="168" y="93"/>
                </a:lnTo>
                <a:lnTo>
                  <a:pt x="169" y="93"/>
                </a:lnTo>
                <a:lnTo>
                  <a:pt x="169" y="94"/>
                </a:lnTo>
                <a:lnTo>
                  <a:pt x="169" y="94"/>
                </a:lnTo>
                <a:lnTo>
                  <a:pt x="169" y="95"/>
                </a:lnTo>
                <a:lnTo>
                  <a:pt x="170" y="95"/>
                </a:lnTo>
                <a:lnTo>
                  <a:pt x="170" y="96"/>
                </a:lnTo>
                <a:lnTo>
                  <a:pt x="170" y="97"/>
                </a:lnTo>
                <a:lnTo>
                  <a:pt x="170" y="97"/>
                </a:lnTo>
                <a:lnTo>
                  <a:pt x="170" y="98"/>
                </a:lnTo>
                <a:lnTo>
                  <a:pt x="171" y="98"/>
                </a:lnTo>
                <a:lnTo>
                  <a:pt x="171" y="99"/>
                </a:lnTo>
                <a:lnTo>
                  <a:pt x="171" y="99"/>
                </a:lnTo>
                <a:lnTo>
                  <a:pt x="171" y="100"/>
                </a:lnTo>
                <a:lnTo>
                  <a:pt x="172" y="100"/>
                </a:lnTo>
                <a:lnTo>
                  <a:pt x="172" y="101"/>
                </a:lnTo>
                <a:lnTo>
                  <a:pt x="172" y="102"/>
                </a:lnTo>
                <a:lnTo>
                  <a:pt x="172" y="102"/>
                </a:lnTo>
                <a:lnTo>
                  <a:pt x="173" y="103"/>
                </a:lnTo>
                <a:lnTo>
                  <a:pt x="173" y="103"/>
                </a:lnTo>
                <a:lnTo>
                  <a:pt x="173" y="104"/>
                </a:lnTo>
                <a:lnTo>
                  <a:pt x="173" y="104"/>
                </a:lnTo>
                <a:lnTo>
                  <a:pt x="173" y="105"/>
                </a:lnTo>
                <a:lnTo>
                  <a:pt x="174" y="105"/>
                </a:lnTo>
                <a:lnTo>
                  <a:pt x="174" y="106"/>
                </a:lnTo>
                <a:lnTo>
                  <a:pt x="174" y="106"/>
                </a:lnTo>
                <a:lnTo>
                  <a:pt x="174" y="107"/>
                </a:lnTo>
                <a:lnTo>
                  <a:pt x="175" y="107"/>
                </a:lnTo>
                <a:lnTo>
                  <a:pt x="175" y="108"/>
                </a:lnTo>
                <a:lnTo>
                  <a:pt x="175" y="108"/>
                </a:lnTo>
                <a:lnTo>
                  <a:pt x="175" y="109"/>
                </a:lnTo>
                <a:lnTo>
                  <a:pt x="176" y="109"/>
                </a:lnTo>
                <a:lnTo>
                  <a:pt x="176" y="110"/>
                </a:lnTo>
                <a:lnTo>
                  <a:pt x="176" y="110"/>
                </a:lnTo>
                <a:lnTo>
                  <a:pt x="176" y="111"/>
                </a:lnTo>
                <a:lnTo>
                  <a:pt x="176" y="111"/>
                </a:lnTo>
                <a:lnTo>
                  <a:pt x="177" y="112"/>
                </a:lnTo>
                <a:lnTo>
                  <a:pt x="177" y="112"/>
                </a:lnTo>
                <a:lnTo>
                  <a:pt x="177" y="113"/>
                </a:lnTo>
                <a:lnTo>
                  <a:pt x="177" y="113"/>
                </a:lnTo>
                <a:lnTo>
                  <a:pt x="178" y="114"/>
                </a:lnTo>
                <a:lnTo>
                  <a:pt x="178" y="114"/>
                </a:lnTo>
                <a:lnTo>
                  <a:pt x="178" y="115"/>
                </a:lnTo>
                <a:lnTo>
                  <a:pt x="178" y="115"/>
                </a:lnTo>
                <a:lnTo>
                  <a:pt x="178" y="116"/>
                </a:lnTo>
                <a:lnTo>
                  <a:pt x="179" y="116"/>
                </a:lnTo>
                <a:lnTo>
                  <a:pt x="179" y="117"/>
                </a:lnTo>
                <a:lnTo>
                  <a:pt x="179" y="117"/>
                </a:lnTo>
                <a:lnTo>
                  <a:pt x="179" y="118"/>
                </a:lnTo>
                <a:lnTo>
                  <a:pt x="180" y="118"/>
                </a:lnTo>
                <a:lnTo>
                  <a:pt x="180" y="118"/>
                </a:lnTo>
                <a:lnTo>
                  <a:pt x="180" y="119"/>
                </a:lnTo>
                <a:lnTo>
                  <a:pt x="180" y="119"/>
                </a:lnTo>
                <a:lnTo>
                  <a:pt x="181" y="120"/>
                </a:lnTo>
                <a:lnTo>
                  <a:pt x="181" y="120"/>
                </a:lnTo>
                <a:lnTo>
                  <a:pt x="181" y="121"/>
                </a:lnTo>
                <a:lnTo>
                  <a:pt x="181" y="121"/>
                </a:lnTo>
                <a:lnTo>
                  <a:pt x="181" y="122"/>
                </a:lnTo>
                <a:lnTo>
                  <a:pt x="182" y="122"/>
                </a:lnTo>
                <a:lnTo>
                  <a:pt x="182" y="122"/>
                </a:lnTo>
                <a:lnTo>
                  <a:pt x="182" y="123"/>
                </a:lnTo>
                <a:lnTo>
                  <a:pt x="182" y="123"/>
                </a:lnTo>
                <a:lnTo>
                  <a:pt x="183" y="124"/>
                </a:lnTo>
                <a:lnTo>
                  <a:pt x="183" y="124"/>
                </a:lnTo>
                <a:lnTo>
                  <a:pt x="183" y="125"/>
                </a:lnTo>
                <a:lnTo>
                  <a:pt x="183" y="125"/>
                </a:lnTo>
                <a:lnTo>
                  <a:pt x="184" y="125"/>
                </a:lnTo>
                <a:lnTo>
                  <a:pt x="184" y="126"/>
                </a:lnTo>
                <a:lnTo>
                  <a:pt x="184" y="126"/>
                </a:lnTo>
                <a:lnTo>
                  <a:pt x="184" y="127"/>
                </a:lnTo>
                <a:lnTo>
                  <a:pt x="184" y="127"/>
                </a:lnTo>
                <a:lnTo>
                  <a:pt x="185" y="127"/>
                </a:lnTo>
                <a:lnTo>
                  <a:pt x="185" y="128"/>
                </a:lnTo>
                <a:lnTo>
                  <a:pt x="185" y="128"/>
                </a:lnTo>
                <a:lnTo>
                  <a:pt x="185" y="129"/>
                </a:lnTo>
                <a:lnTo>
                  <a:pt x="186" y="129"/>
                </a:lnTo>
                <a:lnTo>
                  <a:pt x="186" y="129"/>
                </a:lnTo>
                <a:lnTo>
                  <a:pt x="186" y="130"/>
                </a:lnTo>
                <a:lnTo>
                  <a:pt x="186" y="130"/>
                </a:lnTo>
                <a:lnTo>
                  <a:pt x="187" y="130"/>
                </a:lnTo>
                <a:lnTo>
                  <a:pt x="187" y="131"/>
                </a:lnTo>
                <a:lnTo>
                  <a:pt x="187" y="131"/>
                </a:lnTo>
                <a:lnTo>
                  <a:pt x="187" y="132"/>
                </a:lnTo>
                <a:lnTo>
                  <a:pt x="187" y="132"/>
                </a:lnTo>
                <a:lnTo>
                  <a:pt x="188" y="132"/>
                </a:lnTo>
                <a:lnTo>
                  <a:pt x="188" y="133"/>
                </a:lnTo>
                <a:lnTo>
                  <a:pt x="188" y="133"/>
                </a:lnTo>
                <a:lnTo>
                  <a:pt x="188" y="133"/>
                </a:lnTo>
                <a:lnTo>
                  <a:pt x="189" y="134"/>
                </a:lnTo>
                <a:lnTo>
                  <a:pt x="189" y="134"/>
                </a:lnTo>
                <a:lnTo>
                  <a:pt x="189" y="134"/>
                </a:lnTo>
                <a:lnTo>
                  <a:pt x="189" y="135"/>
                </a:lnTo>
                <a:lnTo>
                  <a:pt x="190" y="135"/>
                </a:lnTo>
                <a:lnTo>
                  <a:pt x="190" y="135"/>
                </a:lnTo>
                <a:lnTo>
                  <a:pt x="190" y="136"/>
                </a:lnTo>
                <a:lnTo>
                  <a:pt x="190" y="136"/>
                </a:lnTo>
                <a:lnTo>
                  <a:pt x="190" y="136"/>
                </a:lnTo>
                <a:lnTo>
                  <a:pt x="191" y="137"/>
                </a:lnTo>
                <a:lnTo>
                  <a:pt x="191" y="137"/>
                </a:lnTo>
                <a:lnTo>
                  <a:pt x="191" y="137"/>
                </a:lnTo>
                <a:lnTo>
                  <a:pt x="191" y="138"/>
                </a:lnTo>
                <a:lnTo>
                  <a:pt x="192" y="138"/>
                </a:lnTo>
                <a:lnTo>
                  <a:pt x="192" y="138"/>
                </a:lnTo>
                <a:lnTo>
                  <a:pt x="192" y="139"/>
                </a:lnTo>
                <a:lnTo>
                  <a:pt x="192" y="139"/>
                </a:lnTo>
                <a:lnTo>
                  <a:pt x="193" y="139"/>
                </a:lnTo>
                <a:lnTo>
                  <a:pt x="193" y="139"/>
                </a:lnTo>
                <a:lnTo>
                  <a:pt x="193" y="140"/>
                </a:lnTo>
                <a:lnTo>
                  <a:pt x="193" y="140"/>
                </a:lnTo>
                <a:lnTo>
                  <a:pt x="193" y="140"/>
                </a:lnTo>
                <a:lnTo>
                  <a:pt x="194" y="141"/>
                </a:lnTo>
                <a:lnTo>
                  <a:pt x="194" y="141"/>
                </a:lnTo>
                <a:lnTo>
                  <a:pt x="194" y="141"/>
                </a:lnTo>
                <a:lnTo>
                  <a:pt x="194" y="141"/>
                </a:lnTo>
                <a:lnTo>
                  <a:pt x="195" y="142"/>
                </a:lnTo>
                <a:lnTo>
                  <a:pt x="195" y="142"/>
                </a:lnTo>
                <a:lnTo>
                  <a:pt x="195" y="142"/>
                </a:lnTo>
                <a:lnTo>
                  <a:pt x="195" y="143"/>
                </a:lnTo>
                <a:lnTo>
                  <a:pt x="196" y="143"/>
                </a:lnTo>
                <a:lnTo>
                  <a:pt x="196" y="143"/>
                </a:lnTo>
                <a:lnTo>
                  <a:pt x="196" y="143"/>
                </a:lnTo>
                <a:lnTo>
                  <a:pt x="196" y="144"/>
                </a:lnTo>
                <a:lnTo>
                  <a:pt x="196" y="144"/>
                </a:lnTo>
                <a:lnTo>
                  <a:pt x="197" y="144"/>
                </a:lnTo>
                <a:lnTo>
                  <a:pt x="197" y="144"/>
                </a:lnTo>
                <a:lnTo>
                  <a:pt x="197" y="145"/>
                </a:lnTo>
                <a:lnTo>
                  <a:pt x="197" y="145"/>
                </a:lnTo>
                <a:lnTo>
                  <a:pt x="198" y="145"/>
                </a:lnTo>
                <a:lnTo>
                  <a:pt x="198" y="145"/>
                </a:lnTo>
                <a:lnTo>
                  <a:pt x="198" y="146"/>
                </a:lnTo>
                <a:lnTo>
                  <a:pt x="198" y="146"/>
                </a:lnTo>
                <a:lnTo>
                  <a:pt x="199" y="146"/>
                </a:lnTo>
                <a:lnTo>
                  <a:pt x="199" y="146"/>
                </a:lnTo>
                <a:lnTo>
                  <a:pt x="199" y="146"/>
                </a:lnTo>
                <a:lnTo>
                  <a:pt x="199" y="147"/>
                </a:lnTo>
                <a:lnTo>
                  <a:pt x="199" y="147"/>
                </a:lnTo>
                <a:lnTo>
                  <a:pt x="200" y="147"/>
                </a:lnTo>
                <a:lnTo>
                  <a:pt x="200" y="147"/>
                </a:lnTo>
                <a:lnTo>
                  <a:pt x="200" y="148"/>
                </a:lnTo>
                <a:lnTo>
                  <a:pt x="200" y="148"/>
                </a:lnTo>
                <a:lnTo>
                  <a:pt x="201" y="148"/>
                </a:lnTo>
                <a:lnTo>
                  <a:pt x="201" y="148"/>
                </a:lnTo>
                <a:lnTo>
                  <a:pt x="201" y="148"/>
                </a:lnTo>
                <a:lnTo>
                  <a:pt x="201" y="149"/>
                </a:lnTo>
                <a:lnTo>
                  <a:pt x="202" y="149"/>
                </a:lnTo>
                <a:lnTo>
                  <a:pt x="202" y="149"/>
                </a:lnTo>
                <a:lnTo>
                  <a:pt x="202" y="149"/>
                </a:lnTo>
                <a:lnTo>
                  <a:pt x="202" y="149"/>
                </a:lnTo>
                <a:lnTo>
                  <a:pt x="202" y="150"/>
                </a:lnTo>
                <a:lnTo>
                  <a:pt x="203" y="150"/>
                </a:lnTo>
                <a:lnTo>
                  <a:pt x="203" y="150"/>
                </a:lnTo>
                <a:lnTo>
                  <a:pt x="203" y="150"/>
                </a:lnTo>
                <a:lnTo>
                  <a:pt x="203" y="150"/>
                </a:lnTo>
                <a:lnTo>
                  <a:pt x="204" y="151"/>
                </a:lnTo>
                <a:lnTo>
                  <a:pt x="204" y="151"/>
                </a:lnTo>
                <a:lnTo>
                  <a:pt x="204" y="151"/>
                </a:lnTo>
                <a:lnTo>
                  <a:pt x="204" y="151"/>
                </a:lnTo>
                <a:lnTo>
                  <a:pt x="205" y="151"/>
                </a:lnTo>
                <a:lnTo>
                  <a:pt x="205" y="151"/>
                </a:lnTo>
                <a:lnTo>
                  <a:pt x="205" y="152"/>
                </a:lnTo>
                <a:lnTo>
                  <a:pt x="205" y="152"/>
                </a:lnTo>
                <a:lnTo>
                  <a:pt x="205" y="152"/>
                </a:lnTo>
                <a:lnTo>
                  <a:pt x="206" y="152"/>
                </a:lnTo>
                <a:lnTo>
                  <a:pt x="206" y="152"/>
                </a:lnTo>
                <a:lnTo>
                  <a:pt x="206" y="152"/>
                </a:lnTo>
                <a:lnTo>
                  <a:pt x="206" y="153"/>
                </a:lnTo>
                <a:lnTo>
                  <a:pt x="207" y="153"/>
                </a:lnTo>
                <a:lnTo>
                  <a:pt x="207" y="153"/>
                </a:lnTo>
                <a:lnTo>
                  <a:pt x="207" y="153"/>
                </a:lnTo>
                <a:lnTo>
                  <a:pt x="207" y="153"/>
                </a:lnTo>
                <a:lnTo>
                  <a:pt x="208" y="153"/>
                </a:lnTo>
                <a:lnTo>
                  <a:pt x="208" y="153"/>
                </a:lnTo>
                <a:lnTo>
                  <a:pt x="208" y="154"/>
                </a:lnTo>
                <a:lnTo>
                  <a:pt x="208" y="154"/>
                </a:lnTo>
                <a:lnTo>
                  <a:pt x="208" y="154"/>
                </a:lnTo>
                <a:lnTo>
                  <a:pt x="209" y="154"/>
                </a:lnTo>
                <a:lnTo>
                  <a:pt x="209" y="154"/>
                </a:lnTo>
                <a:lnTo>
                  <a:pt x="209" y="154"/>
                </a:lnTo>
                <a:lnTo>
                  <a:pt x="209" y="154"/>
                </a:lnTo>
                <a:lnTo>
                  <a:pt x="210" y="155"/>
                </a:lnTo>
                <a:lnTo>
                  <a:pt x="210" y="155"/>
                </a:lnTo>
                <a:lnTo>
                  <a:pt x="210" y="155"/>
                </a:lnTo>
                <a:lnTo>
                  <a:pt x="210" y="155"/>
                </a:lnTo>
                <a:lnTo>
                  <a:pt x="210" y="155"/>
                </a:lnTo>
                <a:lnTo>
                  <a:pt x="211" y="155"/>
                </a:lnTo>
                <a:lnTo>
                  <a:pt x="211" y="155"/>
                </a:lnTo>
                <a:lnTo>
                  <a:pt x="211" y="156"/>
                </a:lnTo>
                <a:lnTo>
                  <a:pt x="211" y="156"/>
                </a:lnTo>
                <a:lnTo>
                  <a:pt x="212" y="156"/>
                </a:lnTo>
                <a:lnTo>
                  <a:pt x="212" y="156"/>
                </a:lnTo>
                <a:lnTo>
                  <a:pt x="212" y="156"/>
                </a:lnTo>
                <a:lnTo>
                  <a:pt x="212" y="156"/>
                </a:lnTo>
                <a:lnTo>
                  <a:pt x="213" y="156"/>
                </a:lnTo>
                <a:lnTo>
                  <a:pt x="213" y="156"/>
                </a:lnTo>
                <a:lnTo>
                  <a:pt x="213" y="156"/>
                </a:lnTo>
                <a:lnTo>
                  <a:pt x="213" y="157"/>
                </a:lnTo>
                <a:lnTo>
                  <a:pt x="213" y="157"/>
                </a:lnTo>
                <a:lnTo>
                  <a:pt x="214" y="157"/>
                </a:lnTo>
                <a:lnTo>
                  <a:pt x="214" y="157"/>
                </a:lnTo>
                <a:lnTo>
                  <a:pt x="214" y="157"/>
                </a:lnTo>
                <a:lnTo>
                  <a:pt x="214" y="157"/>
                </a:lnTo>
                <a:lnTo>
                  <a:pt x="215" y="157"/>
                </a:lnTo>
                <a:lnTo>
                  <a:pt x="215" y="157"/>
                </a:lnTo>
                <a:lnTo>
                  <a:pt x="215" y="157"/>
                </a:lnTo>
                <a:lnTo>
                  <a:pt x="215" y="157"/>
                </a:lnTo>
                <a:lnTo>
                  <a:pt x="216" y="158"/>
                </a:lnTo>
                <a:lnTo>
                  <a:pt x="216" y="158"/>
                </a:lnTo>
                <a:lnTo>
                  <a:pt x="216" y="158"/>
                </a:lnTo>
                <a:lnTo>
                  <a:pt x="216" y="158"/>
                </a:lnTo>
                <a:lnTo>
                  <a:pt x="216" y="158"/>
                </a:lnTo>
                <a:lnTo>
                  <a:pt x="217" y="158"/>
                </a:lnTo>
                <a:lnTo>
                  <a:pt x="217" y="158"/>
                </a:lnTo>
                <a:lnTo>
                  <a:pt x="217" y="158"/>
                </a:lnTo>
                <a:lnTo>
                  <a:pt x="217" y="158"/>
                </a:lnTo>
                <a:lnTo>
                  <a:pt x="218" y="158"/>
                </a:lnTo>
                <a:lnTo>
                  <a:pt x="218" y="158"/>
                </a:lnTo>
                <a:lnTo>
                  <a:pt x="218" y="159"/>
                </a:lnTo>
                <a:lnTo>
                  <a:pt x="218" y="159"/>
                </a:lnTo>
                <a:lnTo>
                  <a:pt x="219" y="159"/>
                </a:lnTo>
                <a:lnTo>
                  <a:pt x="219" y="159"/>
                </a:lnTo>
                <a:lnTo>
                  <a:pt x="219" y="159"/>
                </a:lnTo>
                <a:lnTo>
                  <a:pt x="219" y="159"/>
                </a:lnTo>
                <a:lnTo>
                  <a:pt x="219" y="159"/>
                </a:lnTo>
                <a:lnTo>
                  <a:pt x="220" y="159"/>
                </a:lnTo>
                <a:lnTo>
                  <a:pt x="220" y="159"/>
                </a:lnTo>
                <a:lnTo>
                  <a:pt x="220" y="159"/>
                </a:lnTo>
                <a:lnTo>
                  <a:pt x="220" y="15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5" name="Text Box 157"/>
          <p:cNvSpPr txBox="1">
            <a:spLocks noChangeArrowheads="1"/>
          </p:cNvSpPr>
          <p:nvPr/>
        </p:nvSpPr>
        <p:spPr bwMode="auto">
          <a:xfrm rot="10800000">
            <a:off x="17145000" y="18297525"/>
            <a:ext cx="428625" cy="1971675"/>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nchorCtr="1">
            <a:spAutoFit/>
          </a:bodyPr>
          <a:lstStyle/>
          <a:p>
            <a:pPr algn="ctr">
              <a:spcBef>
                <a:spcPct val="50000"/>
              </a:spcBef>
            </a:pPr>
            <a:r>
              <a:rPr lang="en-US" sz="1600" b="1"/>
              <a:t>Number of Cases</a:t>
            </a:r>
          </a:p>
        </p:txBody>
      </p:sp>
      <p:sp>
        <p:nvSpPr>
          <p:cNvPr id="2206" name="Text Box 158"/>
          <p:cNvSpPr txBox="1">
            <a:spLocks noChangeArrowheads="1"/>
          </p:cNvSpPr>
          <p:nvPr/>
        </p:nvSpPr>
        <p:spPr bwMode="auto">
          <a:xfrm>
            <a:off x="18103850" y="20421600"/>
            <a:ext cx="1503363" cy="33655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600" b="1"/>
              <a:t>Peak CPX HR</a:t>
            </a:r>
          </a:p>
        </p:txBody>
      </p:sp>
      <p:sp>
        <p:nvSpPr>
          <p:cNvPr id="2207" name="Text Box 159"/>
          <p:cNvSpPr txBox="1">
            <a:spLocks noChangeArrowheads="1"/>
          </p:cNvSpPr>
          <p:nvPr/>
        </p:nvSpPr>
        <p:spPr bwMode="auto">
          <a:xfrm>
            <a:off x="17853025" y="17660938"/>
            <a:ext cx="1943100" cy="33655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600" b="1"/>
              <a:t>MTWA HR ≥105</a:t>
            </a:r>
          </a:p>
        </p:txBody>
      </p:sp>
      <p:sp>
        <p:nvSpPr>
          <p:cNvPr id="2208" name="Text Box 160"/>
          <p:cNvSpPr txBox="1">
            <a:spLocks noChangeArrowheads="1"/>
          </p:cNvSpPr>
          <p:nvPr/>
        </p:nvSpPr>
        <p:spPr bwMode="auto">
          <a:xfrm>
            <a:off x="17449800" y="18878550"/>
            <a:ext cx="449263" cy="33655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600"/>
              <a:t>10</a:t>
            </a:r>
          </a:p>
        </p:txBody>
      </p:sp>
      <p:sp>
        <p:nvSpPr>
          <p:cNvPr id="2209" name="Text Box 161"/>
          <p:cNvSpPr txBox="1">
            <a:spLocks noChangeArrowheads="1"/>
          </p:cNvSpPr>
          <p:nvPr/>
        </p:nvSpPr>
        <p:spPr bwMode="auto">
          <a:xfrm>
            <a:off x="17483138" y="18332450"/>
            <a:ext cx="415925" cy="33655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600"/>
              <a:t>15</a:t>
            </a:r>
          </a:p>
        </p:txBody>
      </p:sp>
      <p:sp>
        <p:nvSpPr>
          <p:cNvPr id="2210" name="Text Box 162"/>
          <p:cNvSpPr txBox="1">
            <a:spLocks noChangeArrowheads="1"/>
          </p:cNvSpPr>
          <p:nvPr/>
        </p:nvSpPr>
        <p:spPr bwMode="auto">
          <a:xfrm>
            <a:off x="17592675" y="19410363"/>
            <a:ext cx="306388" cy="33655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600"/>
              <a:t>5</a:t>
            </a:r>
          </a:p>
        </p:txBody>
      </p:sp>
      <p:sp>
        <p:nvSpPr>
          <p:cNvPr id="2211" name="Text Box 163"/>
          <p:cNvSpPr txBox="1">
            <a:spLocks noChangeArrowheads="1"/>
          </p:cNvSpPr>
          <p:nvPr/>
        </p:nvSpPr>
        <p:spPr bwMode="auto">
          <a:xfrm>
            <a:off x="17602200" y="19977100"/>
            <a:ext cx="296863" cy="33655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600"/>
              <a:t>0</a:t>
            </a:r>
          </a:p>
        </p:txBody>
      </p:sp>
      <p:sp>
        <p:nvSpPr>
          <p:cNvPr id="2212" name="Text Box 164"/>
          <p:cNvSpPr txBox="1">
            <a:spLocks noChangeArrowheads="1"/>
          </p:cNvSpPr>
          <p:nvPr/>
        </p:nvSpPr>
        <p:spPr bwMode="auto">
          <a:xfrm>
            <a:off x="24804688" y="13719175"/>
            <a:ext cx="7493000"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     How to transmit your poster file for printing</a:t>
            </a:r>
          </a:p>
        </p:txBody>
      </p:sp>
      <p:sp>
        <p:nvSpPr>
          <p:cNvPr id="2213" name="Text Box 165"/>
          <p:cNvSpPr txBox="1">
            <a:spLocks noChangeArrowheads="1"/>
          </p:cNvSpPr>
          <p:nvPr/>
        </p:nvSpPr>
        <p:spPr bwMode="auto">
          <a:xfrm>
            <a:off x="24814213" y="16998950"/>
            <a:ext cx="7481887"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     Contact information</a:t>
            </a:r>
          </a:p>
        </p:txBody>
      </p:sp>
      <p:sp>
        <p:nvSpPr>
          <p:cNvPr id="2214" name="Text Box 166"/>
          <p:cNvSpPr txBox="1">
            <a:spLocks noChangeArrowheads="1"/>
          </p:cNvSpPr>
          <p:nvPr/>
        </p:nvSpPr>
        <p:spPr bwMode="auto">
          <a:xfrm>
            <a:off x="25131713" y="14365288"/>
            <a:ext cx="6791325" cy="2322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b="1">
                <a:latin typeface="Arial Narrow" pitchFamily="34" charset="0"/>
              </a:rPr>
              <a:t>Ordering  your poster:</a:t>
            </a:r>
          </a:p>
          <a:p>
            <a:r>
              <a:rPr lang="en-US" sz="1600">
                <a:latin typeface="Arial Narrow" pitchFamily="34" charset="0"/>
              </a:rPr>
              <a:t>Go to </a:t>
            </a:r>
            <a:r>
              <a:rPr lang="en-US" sz="1600" b="1" u="sng">
                <a:solidFill>
                  <a:schemeClr val="hlink"/>
                </a:solidFill>
                <a:latin typeface="Arial Narrow" pitchFamily="34" charset="0"/>
              </a:rPr>
              <a:t>www.</a:t>
            </a:r>
            <a:r>
              <a:rPr lang="en-US" sz="1600" b="1" u="sng">
                <a:latin typeface="Arial Narrow" pitchFamily="34" charset="0"/>
                <a:hlinkClick r:id="rId3"/>
              </a:rPr>
              <a:t>posters4research.com</a:t>
            </a:r>
            <a:r>
              <a:rPr lang="en-US" sz="1600">
                <a:latin typeface="Arial Narrow" pitchFamily="34" charset="0"/>
              </a:rPr>
              <a:t> and click on </a:t>
            </a:r>
            <a:r>
              <a:rPr lang="en-US" sz="1600" b="1">
                <a:latin typeface="Arial Narrow" pitchFamily="34" charset="0"/>
              </a:rPr>
              <a:t>Order Form</a:t>
            </a:r>
            <a:endParaRPr lang="en-US" sz="1600">
              <a:latin typeface="Arial Narrow" pitchFamily="34" charset="0"/>
            </a:endParaRPr>
          </a:p>
          <a:p>
            <a:r>
              <a:rPr lang="en-US" sz="1600">
                <a:latin typeface="Arial Narrow" pitchFamily="34" charset="0"/>
              </a:rPr>
              <a:t>Fill in the form and your file(s) will be automatically uploaded. </a:t>
            </a:r>
          </a:p>
          <a:p>
            <a:r>
              <a:rPr lang="en-US" sz="1800">
                <a:latin typeface="Arial Narrow" pitchFamily="34" charset="0"/>
              </a:rPr>
              <a:t>You</a:t>
            </a:r>
            <a:r>
              <a:rPr lang="en-US" sz="1600">
                <a:latin typeface="Arial Narrow" pitchFamily="34" charset="0"/>
              </a:rPr>
              <a:t> will receive a conformation via e-mail.</a:t>
            </a:r>
          </a:p>
          <a:p>
            <a:endParaRPr lang="en-US" sz="1600">
              <a:latin typeface="Arial Narrow" pitchFamily="34" charset="0"/>
            </a:endParaRPr>
          </a:p>
          <a:p>
            <a:r>
              <a:rPr lang="en-US" sz="1600">
                <a:latin typeface="Arial Narrow" pitchFamily="34" charset="0"/>
              </a:rPr>
              <a:t>Live support is available during normal working hours</a:t>
            </a:r>
          </a:p>
          <a:p>
            <a:r>
              <a:rPr lang="en-US" sz="1600">
                <a:latin typeface="Arial Narrow" pitchFamily="34" charset="0"/>
              </a:rPr>
              <a:t>Monday through Friday (Eastern Time)</a:t>
            </a:r>
          </a:p>
          <a:p>
            <a:endParaRPr lang="en-US" sz="1600">
              <a:latin typeface="Arial Narrow" pitchFamily="34" charset="0"/>
            </a:endParaRPr>
          </a:p>
          <a:p>
            <a:r>
              <a:rPr lang="en-US" sz="1600">
                <a:latin typeface="Arial Narrow" pitchFamily="34" charset="0"/>
              </a:rPr>
              <a:t>You can email us at </a:t>
            </a:r>
            <a:r>
              <a:rPr lang="en-US" sz="1600" b="1">
                <a:solidFill>
                  <a:schemeClr val="hlink"/>
                </a:solidFill>
                <a:latin typeface="Arial Narrow" pitchFamily="34" charset="0"/>
              </a:rPr>
              <a:t>services@posters4research.com</a:t>
            </a:r>
            <a:r>
              <a:rPr lang="en-US" sz="1600">
                <a:latin typeface="Arial Narrow" pitchFamily="34" charset="0"/>
              </a:rPr>
              <a:t> or call us at 201-945-6787</a:t>
            </a:r>
            <a:r>
              <a:rPr lang="en-US" sz="1600" b="1">
                <a:latin typeface="Arial Narrow" pitchFamily="34" charset="0"/>
              </a:rPr>
              <a:t>.</a:t>
            </a:r>
          </a:p>
        </p:txBody>
      </p:sp>
      <p:sp>
        <p:nvSpPr>
          <p:cNvPr id="2215" name="Text Box 167"/>
          <p:cNvSpPr txBox="1">
            <a:spLocks noChangeArrowheads="1"/>
          </p:cNvSpPr>
          <p:nvPr/>
        </p:nvSpPr>
        <p:spPr bwMode="auto">
          <a:xfrm>
            <a:off x="25131713" y="17670463"/>
            <a:ext cx="6457950" cy="305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600" b="1">
                <a:latin typeface="Arial Narrow" pitchFamily="34" charset="0"/>
              </a:rPr>
              <a:t>P&amp;D Display Graphics, LLC</a:t>
            </a:r>
            <a:br>
              <a:rPr lang="en-US" sz="1600" b="1">
                <a:latin typeface="Arial Narrow" pitchFamily="34" charset="0"/>
              </a:rPr>
            </a:br>
            <a:endParaRPr lang="en-US" sz="1600">
              <a:latin typeface="Arial Narrow" pitchFamily="34" charset="0"/>
            </a:endParaRPr>
          </a:p>
          <a:p>
            <a:r>
              <a:rPr lang="en-US" sz="1600">
                <a:latin typeface="Arial Narrow" pitchFamily="34" charset="0"/>
              </a:rPr>
              <a:t>700 </a:t>
            </a:r>
            <a:r>
              <a:rPr lang="en-US" sz="1800">
                <a:latin typeface="Arial Narrow" pitchFamily="34" charset="0"/>
              </a:rPr>
              <a:t>Grand</a:t>
            </a:r>
            <a:r>
              <a:rPr lang="en-US" sz="1600">
                <a:latin typeface="Arial Narrow" pitchFamily="34" charset="0"/>
              </a:rPr>
              <a:t> Avenue</a:t>
            </a:r>
          </a:p>
          <a:p>
            <a:r>
              <a:rPr lang="en-US" sz="1600">
                <a:latin typeface="Arial Narrow" pitchFamily="34" charset="0"/>
              </a:rPr>
              <a:t>Suite 11</a:t>
            </a:r>
          </a:p>
          <a:p>
            <a:r>
              <a:rPr lang="en-US" sz="1600">
                <a:latin typeface="Arial Narrow" pitchFamily="34" charset="0"/>
              </a:rPr>
              <a:t>Ridgefield, NJ 07657</a:t>
            </a:r>
            <a:br>
              <a:rPr lang="en-US" sz="1600">
                <a:latin typeface="Arial Narrow" pitchFamily="34" charset="0"/>
              </a:rPr>
            </a:br>
            <a:r>
              <a:rPr lang="en-US" sz="1600">
                <a:latin typeface="Arial Narrow" pitchFamily="34" charset="0"/>
              </a:rPr>
              <a:t/>
            </a:r>
            <a:br>
              <a:rPr lang="en-US" sz="1600">
                <a:latin typeface="Arial Narrow" pitchFamily="34" charset="0"/>
              </a:rPr>
            </a:br>
            <a:r>
              <a:rPr lang="en-US" sz="1600">
                <a:latin typeface="Arial Narrow" pitchFamily="34" charset="0"/>
              </a:rPr>
              <a:t>Telephone: 201-945-6787</a:t>
            </a:r>
            <a:br>
              <a:rPr lang="en-US" sz="1600">
                <a:latin typeface="Arial Narrow" pitchFamily="34" charset="0"/>
              </a:rPr>
            </a:br>
            <a:r>
              <a:rPr lang="en-US" sz="1600">
                <a:latin typeface="Arial Narrow" pitchFamily="34" charset="0"/>
              </a:rPr>
              <a:t>E-mail: </a:t>
            </a:r>
            <a:r>
              <a:rPr lang="en-US" sz="1600" b="1">
                <a:solidFill>
                  <a:schemeClr val="hlink"/>
                </a:solidFill>
                <a:latin typeface="Arial Narrow" pitchFamily="34" charset="0"/>
              </a:rPr>
              <a:t>services@posters4research.com</a:t>
            </a:r>
            <a:endParaRPr lang="en-US" sz="1600">
              <a:latin typeface="Arial Narrow" pitchFamily="34" charset="0"/>
            </a:endParaRPr>
          </a:p>
          <a:p>
            <a:endParaRPr lang="en-US" sz="1600">
              <a:latin typeface="Arial Narrow" pitchFamily="34" charset="0"/>
            </a:endParaRPr>
          </a:p>
          <a:p>
            <a:r>
              <a:rPr lang="en-US" sz="1600">
                <a:latin typeface="Arial Narrow" pitchFamily="34" charset="0"/>
              </a:rPr>
              <a:t>Attribution: </a:t>
            </a:r>
          </a:p>
          <a:p>
            <a:r>
              <a:rPr lang="en-US" sz="1600">
                <a:latin typeface="Arial Narrow" pitchFamily="34" charset="0"/>
              </a:rPr>
              <a:t>Purrington, C.B. 2006. Advice on designing scientific posters. </a:t>
            </a:r>
          </a:p>
          <a:p>
            <a:endParaRPr lang="en-US" sz="1600">
              <a:latin typeface="Arial Narrow" pitchFamily="34" charset="0"/>
            </a:endParaRPr>
          </a:p>
        </p:txBody>
      </p:sp>
      <p:sp>
        <p:nvSpPr>
          <p:cNvPr id="2216" name="Text Box 168"/>
          <p:cNvSpPr txBox="1">
            <a:spLocks noChangeArrowheads="1"/>
          </p:cNvSpPr>
          <p:nvPr/>
        </p:nvSpPr>
        <p:spPr bwMode="auto">
          <a:xfrm>
            <a:off x="24803100" y="3743325"/>
            <a:ext cx="7505700"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     Design review suggestions</a:t>
            </a:r>
          </a:p>
        </p:txBody>
      </p:sp>
      <p:sp>
        <p:nvSpPr>
          <p:cNvPr id="2217" name="Text Box 169"/>
          <p:cNvSpPr txBox="1">
            <a:spLocks noChangeArrowheads="1"/>
          </p:cNvSpPr>
          <p:nvPr/>
        </p:nvSpPr>
        <p:spPr bwMode="auto">
          <a:xfrm>
            <a:off x="25131713" y="4400550"/>
            <a:ext cx="6772275" cy="668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800" b="1" i="1">
                <a:solidFill>
                  <a:srgbClr val="800000"/>
                </a:solidFill>
                <a:latin typeface="Arial Narrow" pitchFamily="34" charset="0"/>
              </a:rPr>
              <a:t>Less is More - </a:t>
            </a:r>
            <a:r>
              <a:rPr lang="en-US" sz="1800">
                <a:latin typeface="Arial Narrow" pitchFamily="34" charset="0"/>
              </a:rPr>
              <a:t> Try to keep your word count as low as possible to maximize the chance that viewers will actually read your poster: shoot for 800 words or less.</a:t>
            </a: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rPr>
              <a:t>Use your real estate wisely –</a:t>
            </a:r>
            <a:r>
              <a:rPr lang="en-US" sz="1800">
                <a:latin typeface="Arial Narrow" pitchFamily="34" charset="0"/>
              </a:rPr>
              <a:t> demote less important sections (that few people read) to the undesirable real estate at the bottom portion of your poster, freeing up the right-hand column area for your Conclusions </a:t>
            </a: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rPr>
              <a:t>Font Size –</a:t>
            </a:r>
            <a:r>
              <a:rPr lang="en-US" sz="1800">
                <a:latin typeface="Arial Narrow" pitchFamily="34" charset="0"/>
              </a:rPr>
              <a:t> All information should be legible from six feet do not forget this includes labels on whatever charts and graphs you may incorporate in your poster</a:t>
            </a: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ea typeface="Times New Roman" pitchFamily="18" charset="0"/>
                <a:cs typeface="Arial" charset="0"/>
              </a:rPr>
              <a:t>Do not use underlines with lower case text -</a:t>
            </a:r>
            <a:r>
              <a:rPr lang="en-US" sz="1800">
                <a:solidFill>
                  <a:srgbClr val="000000"/>
                </a:solidFill>
                <a:latin typeface="Arial Narrow" pitchFamily="34" charset="0"/>
                <a:ea typeface="Times New Roman" pitchFamily="18" charset="0"/>
                <a:cs typeface="Arial" charset="0"/>
              </a:rPr>
              <a:t> Take care when using underlines.   Lower case letters like </a:t>
            </a:r>
            <a:r>
              <a:rPr lang="en-US" sz="1800" u="sng">
                <a:solidFill>
                  <a:srgbClr val="000000"/>
                </a:solidFill>
                <a:latin typeface="Arial Narrow" pitchFamily="34" charset="0"/>
                <a:ea typeface="Times New Roman" pitchFamily="18" charset="0"/>
                <a:cs typeface="Arial" charset="0"/>
              </a:rPr>
              <a:t>g,j,p,q,y</a:t>
            </a:r>
            <a:r>
              <a:rPr lang="en-US" sz="1800">
                <a:solidFill>
                  <a:srgbClr val="000000"/>
                </a:solidFill>
                <a:latin typeface="Arial Narrow" pitchFamily="34" charset="0"/>
                <a:ea typeface="Times New Roman" pitchFamily="18" charset="0"/>
                <a:cs typeface="Arial" charset="0"/>
              </a:rPr>
              <a:t> will have the underline run through them, rendering them more difficult to read</a:t>
            </a:r>
            <a:endParaRPr lang="en-US" sz="1800">
              <a:latin typeface="Arial Narrow" pitchFamily="34" charset="0"/>
            </a:endParaRP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rPr>
              <a:t>Do not proof your own work – </a:t>
            </a:r>
            <a:r>
              <a:rPr lang="en-US" sz="1800">
                <a:latin typeface="Arial Narrow" pitchFamily="34" charset="0"/>
              </a:rPr>
              <a:t>This very important</a:t>
            </a: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rPr>
              <a:t>The rough draft process -</a:t>
            </a:r>
            <a:r>
              <a:rPr lang="en-US" sz="1800">
                <a:latin typeface="Arial Narrow" pitchFamily="34" charset="0"/>
              </a:rPr>
              <a:t> Rough drafts are especially helpful. Remember you have been intimately involved in your project and may assume as obvious information others may not follow. Find volunteers to look at your poster when you are </a:t>
            </a:r>
            <a:r>
              <a:rPr lang="en-US" sz="1800" i="1">
                <a:latin typeface="Arial Narrow" pitchFamily="34" charset="0"/>
              </a:rPr>
              <a:t>not </a:t>
            </a:r>
            <a:r>
              <a:rPr lang="en-US" sz="1800">
                <a:latin typeface="Arial Narrow" pitchFamily="34" charset="0"/>
              </a:rPr>
              <a:t> present--ask them to leave their suggestions on small Post-Its. Ask them to comment on word count, prose style, idea flow, figure clarity, font size, spelling, etc.</a:t>
            </a:r>
          </a:p>
        </p:txBody>
      </p:sp>
      <p:sp>
        <p:nvSpPr>
          <p:cNvPr id="2218" name="Text Box 170"/>
          <p:cNvSpPr txBox="1">
            <a:spLocks noChangeArrowheads="1"/>
          </p:cNvSpPr>
          <p:nvPr/>
        </p:nvSpPr>
        <p:spPr bwMode="auto">
          <a:xfrm>
            <a:off x="24793575" y="11483975"/>
            <a:ext cx="7491413" cy="4572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latin typeface="Arial Narrow" pitchFamily="34" charset="0"/>
              </a:rPr>
              <a:t>     We are there for you…</a:t>
            </a:r>
          </a:p>
        </p:txBody>
      </p:sp>
      <p:sp>
        <p:nvSpPr>
          <p:cNvPr id="2219" name="Text Box 171"/>
          <p:cNvSpPr txBox="1">
            <a:spLocks noChangeArrowheads="1"/>
          </p:cNvSpPr>
          <p:nvPr/>
        </p:nvSpPr>
        <p:spPr bwMode="auto">
          <a:xfrm>
            <a:off x="25131713" y="12142788"/>
            <a:ext cx="6789737" cy="134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600">
                <a:latin typeface="Arial Narrow" pitchFamily="34" charset="0"/>
              </a:rPr>
              <a:t>Don’t have the time or the desire to create your poster? We can do it for you just call </a:t>
            </a:r>
            <a:r>
              <a:rPr lang="en-US" sz="1600" b="1">
                <a:latin typeface="Arial Narrow" pitchFamily="34" charset="0"/>
              </a:rPr>
              <a:t>201-945-6787</a:t>
            </a:r>
            <a:r>
              <a:rPr lang="en-US" sz="1600">
                <a:latin typeface="Arial Narrow" pitchFamily="34" charset="0"/>
              </a:rPr>
              <a:t> to discuss your project </a:t>
            </a:r>
          </a:p>
          <a:p>
            <a:pPr eaLnBrk="0" hangingPunct="0"/>
            <a:endParaRPr lang="en-US" sz="1600">
              <a:latin typeface="Arial Narrow" pitchFamily="34" charset="0"/>
            </a:endParaRPr>
          </a:p>
          <a:p>
            <a:pPr eaLnBrk="0" hangingPunct="0"/>
            <a:r>
              <a:rPr lang="en-US" sz="1600">
                <a:latin typeface="Arial Narrow" pitchFamily="34" charset="0"/>
              </a:rPr>
              <a:t>Have questions about how to setup your poster? We are here to help please feel free to call or email us </a:t>
            </a:r>
            <a:r>
              <a:rPr lang="en-US" sz="1800">
                <a:latin typeface="Arial Narrow" pitchFamily="34" charset="0"/>
              </a:rPr>
              <a:t>any</a:t>
            </a:r>
            <a:r>
              <a:rPr lang="en-US" sz="1600">
                <a:latin typeface="Arial Narrow" pitchFamily="34" charset="0"/>
              </a:rPr>
              <a:t> time.</a:t>
            </a:r>
          </a:p>
        </p:txBody>
      </p:sp>
    </p:spTree>
  </p:cSld>
  <p:clrMapOvr>
    <a:masterClrMapping/>
  </p:clrMapOvr>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Custom Design">
  <a:themeElements>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135313"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chemeClr val="tx1"/>
            </a:solidFill>
            <a:effectLst/>
            <a:latin typeface="Arial" charset="0"/>
          </a:defRPr>
        </a:defPPr>
      </a:lstStyle>
    </a:lnDef>
  </a:objectDefaults>
  <a:extraClrSchemeLst>
    <a:extraClrScheme>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6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988</Words>
  <Application>Microsoft Office PowerPoint</Application>
  <PresentationFormat>Custom</PresentationFormat>
  <Paragraphs>154</Paragraphs>
  <Slides>1</Slides>
  <Notes>1</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vt:i4>
      </vt:variant>
    </vt:vector>
  </HeadingPairs>
  <TitlesOfParts>
    <vt:vector size="14" baseType="lpstr">
      <vt:lpstr>Arial</vt:lpstr>
      <vt:lpstr>Arial Black</vt:lpstr>
      <vt:lpstr>Comic Sans MS</vt:lpstr>
      <vt:lpstr>Arial Narrow</vt:lpstr>
      <vt:lpstr>Times</vt:lpstr>
      <vt:lpstr>Times New Roman</vt:lpstr>
      <vt:lpstr>Custom Design</vt:lpstr>
      <vt:lpstr>1_Custom Design</vt:lpstr>
      <vt:lpstr>2_Custom Design</vt:lpstr>
      <vt:lpstr>4_Custom Design</vt:lpstr>
      <vt:lpstr>5_Custom Design</vt:lpstr>
      <vt:lpstr>3_Custom Design</vt:lpstr>
      <vt:lpstr>6_Custom Design</vt:lpstr>
      <vt:lpstr>PowerPoint Presentation</vt:lpstr>
    </vt:vector>
  </TitlesOfParts>
  <Company>P&amp;D Display Graphics, LLC</Company>
  <LinksUpToDate>false</LinksUpToDate>
  <SharedDoc>false</SharedDoc>
  <HyperlinkBase>www.posters4research.com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Perry Stein</dc:creator>
  <dc:description>For output services or help using this template go to:_x000d_
www.posters4research.com_x000d_
copyright of P&amp;D Display Graphics, LLC</dc:description>
  <cp:lastModifiedBy>Perry Stein</cp:lastModifiedBy>
  <cp:revision>6</cp:revision>
  <dcterms:created xsi:type="dcterms:W3CDTF">2007-08-03T10:32:23Z</dcterms:created>
  <dcterms:modified xsi:type="dcterms:W3CDTF">2011-09-28T02:19:23Z</dcterms:modified>
</cp:coreProperties>
</file>