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3" r:id="rId3"/>
    <p:sldMasterId id="2147483654" r:id="rId4"/>
    <p:sldMasterId id="2147483651" r:id="rId5"/>
    <p:sldMasterId id="2147483652" r:id="rId6"/>
  </p:sldMasterIdLst>
  <p:notesMasterIdLst>
    <p:notesMasterId r:id="rId8"/>
  </p:notesMasterIdLst>
  <p:sldIdLst>
    <p:sldId id="256" r:id="rId7"/>
  </p:sldIdLst>
  <p:sldSz cx="43891200" cy="43891200"/>
  <p:notesSz cx="32461200" cy="43434000"/>
  <p:defaultTextStyle>
    <a:defPPr>
      <a:defRPr lang="en-US"/>
    </a:defPPr>
    <a:lvl1pPr algn="l" rtl="0" fontAlgn="base">
      <a:spcBef>
        <a:spcPct val="0"/>
      </a:spcBef>
      <a:spcAft>
        <a:spcPct val="0"/>
      </a:spcAft>
      <a:defRPr sz="2900" kern="1200">
        <a:solidFill>
          <a:schemeClr val="tx1"/>
        </a:solidFill>
        <a:latin typeface="Arial Narrow" pitchFamily="34" charset="0"/>
        <a:ea typeface="+mn-ea"/>
        <a:cs typeface="+mn-cs"/>
      </a:defRPr>
    </a:lvl1pPr>
    <a:lvl2pPr marL="457200" algn="l" rtl="0" fontAlgn="base">
      <a:spcBef>
        <a:spcPct val="0"/>
      </a:spcBef>
      <a:spcAft>
        <a:spcPct val="0"/>
      </a:spcAft>
      <a:defRPr sz="2900" kern="1200">
        <a:solidFill>
          <a:schemeClr val="tx1"/>
        </a:solidFill>
        <a:latin typeface="Arial Narrow" pitchFamily="34" charset="0"/>
        <a:ea typeface="+mn-ea"/>
        <a:cs typeface="+mn-cs"/>
      </a:defRPr>
    </a:lvl2pPr>
    <a:lvl3pPr marL="914400" algn="l" rtl="0" fontAlgn="base">
      <a:spcBef>
        <a:spcPct val="0"/>
      </a:spcBef>
      <a:spcAft>
        <a:spcPct val="0"/>
      </a:spcAft>
      <a:defRPr sz="2900" kern="1200">
        <a:solidFill>
          <a:schemeClr val="tx1"/>
        </a:solidFill>
        <a:latin typeface="Arial Narrow" pitchFamily="34" charset="0"/>
        <a:ea typeface="+mn-ea"/>
        <a:cs typeface="+mn-cs"/>
      </a:defRPr>
    </a:lvl3pPr>
    <a:lvl4pPr marL="1371600" algn="l" rtl="0" fontAlgn="base">
      <a:spcBef>
        <a:spcPct val="0"/>
      </a:spcBef>
      <a:spcAft>
        <a:spcPct val="0"/>
      </a:spcAft>
      <a:defRPr sz="2900" kern="1200">
        <a:solidFill>
          <a:schemeClr val="tx1"/>
        </a:solidFill>
        <a:latin typeface="Arial Narrow" pitchFamily="34" charset="0"/>
        <a:ea typeface="+mn-ea"/>
        <a:cs typeface="+mn-cs"/>
      </a:defRPr>
    </a:lvl4pPr>
    <a:lvl5pPr marL="1828800" algn="l" rtl="0" fontAlgn="base">
      <a:spcBef>
        <a:spcPct val="0"/>
      </a:spcBef>
      <a:spcAft>
        <a:spcPct val="0"/>
      </a:spcAft>
      <a:defRPr sz="2900" kern="1200">
        <a:solidFill>
          <a:schemeClr val="tx1"/>
        </a:solidFill>
        <a:latin typeface="Arial Narrow" pitchFamily="34" charset="0"/>
        <a:ea typeface="+mn-ea"/>
        <a:cs typeface="+mn-cs"/>
      </a:defRPr>
    </a:lvl5pPr>
    <a:lvl6pPr marL="2286000" algn="l" defTabSz="914400" rtl="0" eaLnBrk="1" latinLnBrk="0" hangingPunct="1">
      <a:defRPr sz="2900" kern="1200">
        <a:solidFill>
          <a:schemeClr val="tx1"/>
        </a:solidFill>
        <a:latin typeface="Arial Narrow" pitchFamily="34" charset="0"/>
        <a:ea typeface="+mn-ea"/>
        <a:cs typeface="+mn-cs"/>
      </a:defRPr>
    </a:lvl6pPr>
    <a:lvl7pPr marL="2743200" algn="l" defTabSz="914400" rtl="0" eaLnBrk="1" latinLnBrk="0" hangingPunct="1">
      <a:defRPr sz="2900" kern="1200">
        <a:solidFill>
          <a:schemeClr val="tx1"/>
        </a:solidFill>
        <a:latin typeface="Arial Narrow" pitchFamily="34" charset="0"/>
        <a:ea typeface="+mn-ea"/>
        <a:cs typeface="+mn-cs"/>
      </a:defRPr>
    </a:lvl7pPr>
    <a:lvl8pPr marL="3200400" algn="l" defTabSz="914400" rtl="0" eaLnBrk="1" latinLnBrk="0" hangingPunct="1">
      <a:defRPr sz="2900" kern="1200">
        <a:solidFill>
          <a:schemeClr val="tx1"/>
        </a:solidFill>
        <a:latin typeface="Arial Narrow" pitchFamily="34" charset="0"/>
        <a:ea typeface="+mn-ea"/>
        <a:cs typeface="+mn-cs"/>
      </a:defRPr>
    </a:lvl8pPr>
    <a:lvl9pPr marL="3657600" algn="l" defTabSz="914400" rtl="0" eaLnBrk="1" latinLnBrk="0" hangingPunct="1">
      <a:defRPr sz="29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D8B088"/>
    <a:srgbClr val="FF9900"/>
    <a:srgbClr val="E5CBB1"/>
    <a:srgbClr val="800000"/>
    <a:srgbClr val="000066"/>
    <a:srgbClr val="CC7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745" autoAdjust="0"/>
    <p:restoredTop sz="96189" autoAdjust="0"/>
  </p:normalViewPr>
  <p:slideViewPr>
    <p:cSldViewPr snapToGrid="0">
      <p:cViewPr varScale="1">
        <p:scale>
          <a:sx n="10" d="100"/>
          <a:sy n="10" d="100"/>
        </p:scale>
        <p:origin x="-1338" y="-96"/>
      </p:cViewPr>
      <p:guideLst>
        <p:guide orient="horz" pos="13824"/>
        <p:guide pos="21293"/>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1406683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t" anchorCtr="0" compatLnSpc="1">
            <a:prstTxWarp prst="textNoShape">
              <a:avLst/>
            </a:prstTxWarp>
          </a:bodyPr>
          <a:lstStyle>
            <a:lvl1pPr defTabSz="4337050">
              <a:defRPr sz="5700">
                <a:latin typeface="Arial" charset="0"/>
              </a:defRPr>
            </a:lvl1pPr>
          </a:lstStyle>
          <a:p>
            <a:endParaRPr lang="en-US"/>
          </a:p>
        </p:txBody>
      </p:sp>
      <p:sp>
        <p:nvSpPr>
          <p:cNvPr id="150531" name="Rectangle 3"/>
          <p:cNvSpPr>
            <a:spLocks noGrp="1" noChangeArrowheads="1"/>
          </p:cNvSpPr>
          <p:nvPr>
            <p:ph type="dt" idx="1"/>
          </p:nvPr>
        </p:nvSpPr>
        <p:spPr bwMode="auto">
          <a:xfrm>
            <a:off x="18386425" y="0"/>
            <a:ext cx="1406683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t" anchorCtr="0" compatLnSpc="1">
            <a:prstTxWarp prst="textNoShape">
              <a:avLst/>
            </a:prstTxWarp>
          </a:bodyPr>
          <a:lstStyle>
            <a:lvl1pPr algn="r" defTabSz="4337050">
              <a:defRPr sz="5700">
                <a:latin typeface="Arial" charset="0"/>
              </a:defRPr>
            </a:lvl1pPr>
          </a:lstStyle>
          <a:p>
            <a:endParaRPr lang="en-US"/>
          </a:p>
        </p:txBody>
      </p:sp>
      <p:sp>
        <p:nvSpPr>
          <p:cNvPr id="150532" name="Rectangle 4"/>
          <p:cNvSpPr>
            <a:spLocks noRot="1" noChangeArrowheads="1" noTextEdit="1"/>
          </p:cNvSpPr>
          <p:nvPr>
            <p:ph type="sldImg" idx="2"/>
          </p:nvPr>
        </p:nvSpPr>
        <p:spPr bwMode="auto">
          <a:xfrm>
            <a:off x="8086725" y="3257550"/>
            <a:ext cx="16287750" cy="16287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0533" name="Rectangle 5"/>
          <p:cNvSpPr>
            <a:spLocks noGrp="1" noChangeArrowheads="1"/>
          </p:cNvSpPr>
          <p:nvPr>
            <p:ph type="body" sz="quarter" idx="3"/>
          </p:nvPr>
        </p:nvSpPr>
        <p:spPr bwMode="auto">
          <a:xfrm>
            <a:off x="3246438" y="20631150"/>
            <a:ext cx="25968325" cy="1954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0534" name="Rectangle 6"/>
          <p:cNvSpPr>
            <a:spLocks noGrp="1" noChangeArrowheads="1"/>
          </p:cNvSpPr>
          <p:nvPr>
            <p:ph type="ftr" sz="quarter" idx="4"/>
          </p:nvPr>
        </p:nvSpPr>
        <p:spPr bwMode="auto">
          <a:xfrm>
            <a:off x="0" y="41254363"/>
            <a:ext cx="1406683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b" anchorCtr="0" compatLnSpc="1">
            <a:prstTxWarp prst="textNoShape">
              <a:avLst/>
            </a:prstTxWarp>
          </a:bodyPr>
          <a:lstStyle>
            <a:lvl1pPr defTabSz="4337050">
              <a:defRPr sz="5700">
                <a:latin typeface="Arial" charset="0"/>
              </a:defRPr>
            </a:lvl1pPr>
          </a:lstStyle>
          <a:p>
            <a:endParaRPr lang="en-US"/>
          </a:p>
        </p:txBody>
      </p:sp>
      <p:sp>
        <p:nvSpPr>
          <p:cNvPr id="150535" name="Rectangle 7"/>
          <p:cNvSpPr>
            <a:spLocks noGrp="1" noChangeArrowheads="1"/>
          </p:cNvSpPr>
          <p:nvPr>
            <p:ph type="sldNum" sz="quarter" idx="5"/>
          </p:nvPr>
        </p:nvSpPr>
        <p:spPr bwMode="auto">
          <a:xfrm>
            <a:off x="18386425" y="41254363"/>
            <a:ext cx="1406683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b" anchorCtr="0" compatLnSpc="1">
            <a:prstTxWarp prst="textNoShape">
              <a:avLst/>
            </a:prstTxWarp>
          </a:bodyPr>
          <a:lstStyle>
            <a:lvl1pPr algn="r" defTabSz="4337050">
              <a:defRPr sz="5700">
                <a:latin typeface="Arial" charset="0"/>
              </a:defRPr>
            </a:lvl1pPr>
          </a:lstStyle>
          <a:p>
            <a:fld id="{8A4E213E-3208-4E1E-B60F-BBF3AF45B052}" type="slidenum">
              <a:rPr lang="en-US"/>
              <a:pPr/>
              <a:t>‹#›</a:t>
            </a:fld>
            <a:endParaRPr lang="en-US"/>
          </a:p>
        </p:txBody>
      </p:sp>
    </p:spTree>
    <p:extLst>
      <p:ext uri="{BB962C8B-B14F-4D97-AF65-F5344CB8AC3E}">
        <p14:creationId xmlns:p14="http://schemas.microsoft.com/office/powerpoint/2010/main" val="32404847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ACA0B4-E7A4-42B1-9BDF-00DBD04A1214}" type="slidenum">
              <a:rPr lang="en-US"/>
              <a:pPr/>
              <a:t>1</a:t>
            </a:fld>
            <a:endParaRPr lang="en-US"/>
          </a:p>
        </p:txBody>
      </p:sp>
      <p:sp>
        <p:nvSpPr>
          <p:cNvPr id="151554" name="Rectangle 2"/>
          <p:cNvSpPr>
            <a:spLocks noRo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3635038"/>
            <a:ext cx="37306250" cy="9407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4871363"/>
            <a:ext cx="30724475"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08933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3351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697038"/>
            <a:ext cx="10480675" cy="4104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697038"/>
            <a:ext cx="31291212" cy="4104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99695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3635038"/>
            <a:ext cx="37306250" cy="9407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4871363"/>
            <a:ext cx="30724475"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756689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192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8203525"/>
            <a:ext cx="37307838" cy="87185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8602325"/>
            <a:ext cx="37307838"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73960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9672638"/>
            <a:ext cx="4071937" cy="3307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9672638"/>
            <a:ext cx="4073525" cy="3307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8701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57363"/>
            <a:ext cx="39503350"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9825038"/>
            <a:ext cx="19392900"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3919200"/>
            <a:ext cx="19392900"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9825038"/>
            <a:ext cx="19400837"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3919200"/>
            <a:ext cx="19400837"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1374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52234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5538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47838"/>
            <a:ext cx="14439900" cy="74374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747838"/>
            <a:ext cx="245364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9185275"/>
            <a:ext cx="14439900"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05580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01148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30724475"/>
            <a:ext cx="26335037" cy="3625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921125"/>
            <a:ext cx="26335037"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34350325"/>
            <a:ext cx="26335037"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19502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5509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697038"/>
            <a:ext cx="10480675" cy="4104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697038"/>
            <a:ext cx="31291212" cy="4104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87193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3635038"/>
            <a:ext cx="37306250" cy="9407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4871363"/>
            <a:ext cx="30724475"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180354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04532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8203525"/>
            <a:ext cx="37307838" cy="87185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8602325"/>
            <a:ext cx="37307838"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76025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8386763"/>
            <a:ext cx="20124737" cy="334089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999575" y="8386763"/>
            <a:ext cx="20126325" cy="334089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9887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57363"/>
            <a:ext cx="39503350"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9825038"/>
            <a:ext cx="19392900"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3919200"/>
            <a:ext cx="19392900"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9825038"/>
            <a:ext cx="19400837"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3919200"/>
            <a:ext cx="19400837"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91389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9158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5929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8203525"/>
            <a:ext cx="37307838" cy="87185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8602325"/>
            <a:ext cx="37307838"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37203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47838"/>
            <a:ext cx="14439900" cy="74374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747838"/>
            <a:ext cx="245364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9185275"/>
            <a:ext cx="14439900"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183679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30724475"/>
            <a:ext cx="26335037" cy="3625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921125"/>
            <a:ext cx="26335037"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34350325"/>
            <a:ext cx="26335037"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246082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1175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697038"/>
            <a:ext cx="10480675" cy="4009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697038"/>
            <a:ext cx="31291212" cy="4009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43158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3635038"/>
            <a:ext cx="37306250" cy="9407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4871363"/>
            <a:ext cx="30724475"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165928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29662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8203525"/>
            <a:ext cx="37307838" cy="87185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8602325"/>
            <a:ext cx="37307838"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83414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8555038"/>
            <a:ext cx="5689600" cy="1632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564438" y="8555038"/>
            <a:ext cx="5689600" cy="1632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90113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57363"/>
            <a:ext cx="39503350"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9825038"/>
            <a:ext cx="19392900"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3919200"/>
            <a:ext cx="19392900"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9825038"/>
            <a:ext cx="19400837"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3919200"/>
            <a:ext cx="19400837"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7450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40139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9672638"/>
            <a:ext cx="4071937" cy="3307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9672638"/>
            <a:ext cx="4073525" cy="3307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4499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73664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47838"/>
            <a:ext cx="14439900" cy="74374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747838"/>
            <a:ext cx="245364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9185275"/>
            <a:ext cx="14439900"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645515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30724475"/>
            <a:ext cx="26335037" cy="3625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921125"/>
            <a:ext cx="26335037"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34350325"/>
            <a:ext cx="26335037"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022429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8412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697038"/>
            <a:ext cx="10480675" cy="23183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697038"/>
            <a:ext cx="31291212" cy="23183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3047263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3635038"/>
            <a:ext cx="37306250" cy="9407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4871363"/>
            <a:ext cx="30724475"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181734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383922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8203525"/>
            <a:ext cx="37307838" cy="87185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8602325"/>
            <a:ext cx="37307838"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089819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9672638"/>
            <a:ext cx="4071937" cy="3307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9672638"/>
            <a:ext cx="4073525" cy="3307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04328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57363"/>
            <a:ext cx="39503350"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9825038"/>
            <a:ext cx="19392900"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3919200"/>
            <a:ext cx="19392900"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9825038"/>
            <a:ext cx="19400837"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3919200"/>
            <a:ext cx="19400837"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051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57363"/>
            <a:ext cx="39503350"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9825038"/>
            <a:ext cx="19392900"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3919200"/>
            <a:ext cx="19392900"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9825038"/>
            <a:ext cx="19400837"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3919200"/>
            <a:ext cx="19400837"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186085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7023280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73870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47838"/>
            <a:ext cx="14439900" cy="74374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747838"/>
            <a:ext cx="245364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9185275"/>
            <a:ext cx="14439900"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636300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30724475"/>
            <a:ext cx="26335037" cy="3625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921125"/>
            <a:ext cx="26335037"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34350325"/>
            <a:ext cx="26335037"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714763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4149300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697038"/>
            <a:ext cx="10480675" cy="4104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697038"/>
            <a:ext cx="31291212" cy="4104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984359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3635038"/>
            <a:ext cx="37306250" cy="9407525"/>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24871363"/>
            <a:ext cx="30724475" cy="11217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3475468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173269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8203525"/>
            <a:ext cx="37307838" cy="87185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8602325"/>
            <a:ext cx="37307838"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1198361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9672638"/>
            <a:ext cx="4071937" cy="3307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9672638"/>
            <a:ext cx="4073525" cy="3307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615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913846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57363"/>
            <a:ext cx="39503350"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9825038"/>
            <a:ext cx="19392900"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3919200"/>
            <a:ext cx="19392900"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9825038"/>
            <a:ext cx="19400837" cy="40941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3919200"/>
            <a:ext cx="19400837" cy="25288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187211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1001519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120515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47838"/>
            <a:ext cx="14439900" cy="74374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747838"/>
            <a:ext cx="245364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9185275"/>
            <a:ext cx="14439900"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885402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30724475"/>
            <a:ext cx="26335037" cy="3625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921125"/>
            <a:ext cx="26335037"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34350325"/>
            <a:ext cx="26335037"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3734890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478474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697038"/>
            <a:ext cx="10480675" cy="4104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697038"/>
            <a:ext cx="31291212" cy="4104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70924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474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747838"/>
            <a:ext cx="14439900" cy="74374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747838"/>
            <a:ext cx="24536400" cy="37460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9185275"/>
            <a:ext cx="14439900"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26681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30724475"/>
            <a:ext cx="26335037" cy="3625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3921125"/>
            <a:ext cx="26335037" cy="26335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34350325"/>
            <a:ext cx="26335037" cy="5151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17748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023" name="Rectangle 7"/>
          <p:cNvSpPr>
            <a:spLocks noChangeArrowheads="1"/>
          </p:cNvSpPr>
          <p:nvPr userDrawn="1"/>
        </p:nvSpPr>
        <p:spPr bwMode="auto">
          <a:xfrm>
            <a:off x="0" y="6604000"/>
            <a:ext cx="43891200" cy="372872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9" name="Rectangle 13" descr="Parchment"/>
          <p:cNvSpPr>
            <a:spLocks noChangeArrowheads="1"/>
          </p:cNvSpPr>
          <p:nvPr userDrawn="1"/>
        </p:nvSpPr>
        <p:spPr bwMode="auto">
          <a:xfrm>
            <a:off x="33070800"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4" name="Rectangle 8"/>
          <p:cNvSpPr>
            <a:spLocks noChangeArrowheads="1"/>
          </p:cNvSpPr>
          <p:nvPr userDrawn="1"/>
        </p:nvSpPr>
        <p:spPr bwMode="auto">
          <a:xfrm>
            <a:off x="0" y="25400"/>
            <a:ext cx="43891200" cy="6361113"/>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5" name="Rectangle 9"/>
          <p:cNvSpPr>
            <a:spLocks noChangeArrowheads="1"/>
          </p:cNvSpPr>
          <p:nvPr userDrawn="1"/>
        </p:nvSpPr>
        <p:spPr bwMode="auto">
          <a:xfrm>
            <a:off x="0" y="6375400"/>
            <a:ext cx="43891200" cy="173038"/>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6" name="Rectangle 10" descr="Parchment"/>
          <p:cNvSpPr>
            <a:spLocks noChangeArrowheads="1"/>
          </p:cNvSpPr>
          <p:nvPr userDrawn="1"/>
        </p:nvSpPr>
        <p:spPr bwMode="auto">
          <a:xfrm>
            <a:off x="685800"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7" name="Rectangle 11" descr="Parchment"/>
          <p:cNvSpPr>
            <a:spLocks noChangeArrowheads="1"/>
          </p:cNvSpPr>
          <p:nvPr userDrawn="1"/>
        </p:nvSpPr>
        <p:spPr bwMode="auto">
          <a:xfrm>
            <a:off x="11480800"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8" name="Rectangle 12" descr="Parchment"/>
          <p:cNvSpPr>
            <a:spLocks noChangeArrowheads="1"/>
          </p:cNvSpPr>
          <p:nvPr userDrawn="1"/>
        </p:nvSpPr>
        <p:spPr bwMode="auto">
          <a:xfrm>
            <a:off x="22275800"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1" name="Rectangle 15"/>
          <p:cNvSpPr>
            <a:spLocks noGrp="1" noChangeArrowheads="1"/>
          </p:cNvSpPr>
          <p:nvPr>
            <p:ph type="title"/>
          </p:nvPr>
        </p:nvSpPr>
        <p:spPr bwMode="auto">
          <a:xfrm>
            <a:off x="960438" y="1697038"/>
            <a:ext cx="41924287" cy="293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86032" name="Rectangle 16"/>
          <p:cNvSpPr>
            <a:spLocks noGrp="1" noChangeArrowheads="1"/>
          </p:cNvSpPr>
          <p:nvPr>
            <p:ph type="body" idx="1"/>
          </p:nvPr>
        </p:nvSpPr>
        <p:spPr bwMode="auto">
          <a:xfrm>
            <a:off x="1722438" y="9672638"/>
            <a:ext cx="8297862" cy="3307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6033" name="Text Box 17"/>
          <p:cNvSpPr txBox="1">
            <a:spLocks noChangeArrowheads="1"/>
          </p:cNvSpPr>
          <p:nvPr userDrawn="1"/>
        </p:nvSpPr>
        <p:spPr bwMode="auto">
          <a:xfrm>
            <a:off x="38434963" y="43211750"/>
            <a:ext cx="4613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6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ChangeArrowheads="1"/>
          </p:cNvSpPr>
          <p:nvPr userDrawn="1"/>
        </p:nvSpPr>
        <p:spPr bwMode="auto">
          <a:xfrm>
            <a:off x="0" y="6604000"/>
            <a:ext cx="43891200" cy="372872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7" name="Rectangle 3"/>
          <p:cNvSpPr>
            <a:spLocks noChangeArrowheads="1"/>
          </p:cNvSpPr>
          <p:nvPr userDrawn="1"/>
        </p:nvSpPr>
        <p:spPr bwMode="auto">
          <a:xfrm>
            <a:off x="0" y="0"/>
            <a:ext cx="43891200" cy="63611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8" name="Rectangle 4"/>
          <p:cNvSpPr>
            <a:spLocks noChangeArrowheads="1"/>
          </p:cNvSpPr>
          <p:nvPr userDrawn="1"/>
        </p:nvSpPr>
        <p:spPr bwMode="auto">
          <a:xfrm>
            <a:off x="0" y="6400800"/>
            <a:ext cx="43891200" cy="17303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9" name="Rectangle 5" descr="Parchment"/>
          <p:cNvSpPr>
            <a:spLocks noChangeArrowheads="1"/>
          </p:cNvSpPr>
          <p:nvPr userDrawn="1"/>
        </p:nvSpPr>
        <p:spPr bwMode="auto">
          <a:xfrm>
            <a:off x="685800"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2" name="Rectangle 8" descr="Parchment"/>
          <p:cNvSpPr>
            <a:spLocks noChangeArrowheads="1"/>
          </p:cNvSpPr>
          <p:nvPr userDrawn="1"/>
        </p:nvSpPr>
        <p:spPr bwMode="auto">
          <a:xfrm>
            <a:off x="33070800"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4" name="Rectangle 10"/>
          <p:cNvSpPr>
            <a:spLocks noGrp="1" noChangeArrowheads="1"/>
          </p:cNvSpPr>
          <p:nvPr>
            <p:ph type="title"/>
          </p:nvPr>
        </p:nvSpPr>
        <p:spPr bwMode="auto">
          <a:xfrm>
            <a:off x="960438" y="1697038"/>
            <a:ext cx="41924287" cy="293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98315" name="Rectangle 11"/>
          <p:cNvSpPr>
            <a:spLocks noGrp="1" noChangeArrowheads="1"/>
          </p:cNvSpPr>
          <p:nvPr>
            <p:ph type="body" idx="1"/>
          </p:nvPr>
        </p:nvSpPr>
        <p:spPr bwMode="auto">
          <a:xfrm>
            <a:off x="1722438" y="9672638"/>
            <a:ext cx="8297862" cy="3307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98317" name="Rectangle 13" descr="Parchment"/>
          <p:cNvSpPr>
            <a:spLocks noChangeArrowheads="1"/>
          </p:cNvSpPr>
          <p:nvPr userDrawn="1"/>
        </p:nvSpPr>
        <p:spPr bwMode="auto">
          <a:xfrm>
            <a:off x="11496675" y="7526338"/>
            <a:ext cx="20743863" cy="1628140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8" name="Rectangle 14" descr="Parchment"/>
          <p:cNvSpPr>
            <a:spLocks noChangeArrowheads="1"/>
          </p:cNvSpPr>
          <p:nvPr userDrawn="1"/>
        </p:nvSpPr>
        <p:spPr bwMode="auto">
          <a:xfrm>
            <a:off x="11496675" y="25011063"/>
            <a:ext cx="20743863" cy="1790700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20" name="Text Box 16"/>
          <p:cNvSpPr txBox="1">
            <a:spLocks noChangeArrowheads="1"/>
          </p:cNvSpPr>
          <p:nvPr userDrawn="1"/>
        </p:nvSpPr>
        <p:spPr bwMode="auto">
          <a:xfrm>
            <a:off x="38434963" y="43211750"/>
            <a:ext cx="4613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6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ChangeArrowheads="1"/>
          </p:cNvSpPr>
          <p:nvPr userDrawn="1"/>
        </p:nvSpPr>
        <p:spPr bwMode="auto">
          <a:xfrm>
            <a:off x="0" y="6604000"/>
            <a:ext cx="43891200" cy="372872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1" name="Rectangle 3"/>
          <p:cNvSpPr>
            <a:spLocks noChangeArrowheads="1"/>
          </p:cNvSpPr>
          <p:nvPr userDrawn="1"/>
        </p:nvSpPr>
        <p:spPr bwMode="auto">
          <a:xfrm>
            <a:off x="0" y="0"/>
            <a:ext cx="43891200" cy="63611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3" name="Rectangle 5" descr="Parchment"/>
          <p:cNvSpPr>
            <a:spLocks noChangeArrowheads="1"/>
          </p:cNvSpPr>
          <p:nvPr userDrawn="1"/>
        </p:nvSpPr>
        <p:spPr bwMode="auto">
          <a:xfrm>
            <a:off x="787400" y="7518400"/>
            <a:ext cx="423418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2" name="Rectangle 4"/>
          <p:cNvSpPr>
            <a:spLocks noChangeArrowheads="1"/>
          </p:cNvSpPr>
          <p:nvPr userDrawn="1"/>
        </p:nvSpPr>
        <p:spPr bwMode="auto">
          <a:xfrm>
            <a:off x="0" y="6400800"/>
            <a:ext cx="43891200" cy="17303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8" name="Rectangle 10"/>
          <p:cNvSpPr>
            <a:spLocks noGrp="1" noChangeArrowheads="1"/>
          </p:cNvSpPr>
          <p:nvPr>
            <p:ph type="title"/>
          </p:nvPr>
        </p:nvSpPr>
        <p:spPr bwMode="auto">
          <a:xfrm>
            <a:off x="960438" y="1697038"/>
            <a:ext cx="41924287" cy="293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104459" name="Rectangle 11"/>
          <p:cNvSpPr>
            <a:spLocks noGrp="1" noChangeArrowheads="1"/>
          </p:cNvSpPr>
          <p:nvPr>
            <p:ph type="body" idx="1"/>
          </p:nvPr>
        </p:nvSpPr>
        <p:spPr bwMode="auto">
          <a:xfrm>
            <a:off x="1722438" y="8386763"/>
            <a:ext cx="40403462" cy="3340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4460" name="Text Box 12"/>
          <p:cNvSpPr txBox="1">
            <a:spLocks noChangeArrowheads="1"/>
          </p:cNvSpPr>
          <p:nvPr userDrawn="1"/>
        </p:nvSpPr>
        <p:spPr bwMode="auto">
          <a:xfrm>
            <a:off x="38434963" y="43211750"/>
            <a:ext cx="4613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6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ChangeArrowheads="1"/>
          </p:cNvSpPr>
          <p:nvPr userDrawn="1"/>
        </p:nvSpPr>
        <p:spPr bwMode="auto">
          <a:xfrm>
            <a:off x="0" y="6604000"/>
            <a:ext cx="43891200" cy="372872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27" name="Rectangle 3"/>
          <p:cNvSpPr>
            <a:spLocks noChangeArrowheads="1"/>
          </p:cNvSpPr>
          <p:nvPr userDrawn="1"/>
        </p:nvSpPr>
        <p:spPr bwMode="auto">
          <a:xfrm>
            <a:off x="0" y="0"/>
            <a:ext cx="43891200" cy="63611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28" name="Rectangle 4"/>
          <p:cNvSpPr>
            <a:spLocks noChangeArrowheads="1"/>
          </p:cNvSpPr>
          <p:nvPr userDrawn="1"/>
        </p:nvSpPr>
        <p:spPr bwMode="auto">
          <a:xfrm>
            <a:off x="0" y="6400800"/>
            <a:ext cx="43891200" cy="17303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29" name="Rectangle 5" descr="Parchment"/>
          <p:cNvSpPr>
            <a:spLocks noChangeArrowheads="1"/>
          </p:cNvSpPr>
          <p:nvPr userDrawn="1"/>
        </p:nvSpPr>
        <p:spPr bwMode="auto">
          <a:xfrm>
            <a:off x="685800" y="7332663"/>
            <a:ext cx="13639800" cy="174736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32" name="Rectangle 8"/>
          <p:cNvSpPr>
            <a:spLocks noGrp="1" noChangeArrowheads="1"/>
          </p:cNvSpPr>
          <p:nvPr>
            <p:ph type="title"/>
          </p:nvPr>
        </p:nvSpPr>
        <p:spPr bwMode="auto">
          <a:xfrm>
            <a:off x="960438" y="1697038"/>
            <a:ext cx="41924287" cy="293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154633" name="Rectangle 9"/>
          <p:cNvSpPr>
            <a:spLocks noGrp="1" noChangeArrowheads="1"/>
          </p:cNvSpPr>
          <p:nvPr>
            <p:ph type="body" idx="1"/>
          </p:nvPr>
        </p:nvSpPr>
        <p:spPr bwMode="auto">
          <a:xfrm>
            <a:off x="1722438" y="8555038"/>
            <a:ext cx="11531600" cy="1632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54642" name="Rectangle 18" descr="Parchment"/>
          <p:cNvSpPr>
            <a:spLocks noChangeArrowheads="1"/>
          </p:cNvSpPr>
          <p:nvPr userDrawn="1"/>
        </p:nvSpPr>
        <p:spPr bwMode="auto">
          <a:xfrm>
            <a:off x="15116175" y="7332663"/>
            <a:ext cx="13639800" cy="174736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43" name="Rectangle 19" descr="Parchment"/>
          <p:cNvSpPr>
            <a:spLocks noChangeArrowheads="1"/>
          </p:cNvSpPr>
          <p:nvPr userDrawn="1"/>
        </p:nvSpPr>
        <p:spPr bwMode="auto">
          <a:xfrm>
            <a:off x="29546550" y="7332663"/>
            <a:ext cx="13639800" cy="174736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44" name="Rectangle 20" descr="Parchment"/>
          <p:cNvSpPr>
            <a:spLocks noChangeArrowheads="1"/>
          </p:cNvSpPr>
          <p:nvPr userDrawn="1"/>
        </p:nvSpPr>
        <p:spPr bwMode="auto">
          <a:xfrm>
            <a:off x="704850" y="25757188"/>
            <a:ext cx="13639800" cy="174736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45" name="Rectangle 21"/>
          <p:cNvSpPr>
            <a:spLocks noChangeArrowheads="1"/>
          </p:cNvSpPr>
          <p:nvPr/>
        </p:nvSpPr>
        <p:spPr bwMode="auto">
          <a:xfrm>
            <a:off x="1741488" y="26979563"/>
            <a:ext cx="11531600" cy="1632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lstStyle/>
          <a:p>
            <a:pPr marL="342900" indent="-342900">
              <a:spcBef>
                <a:spcPct val="20000"/>
              </a:spcBef>
              <a:buFontTx/>
              <a:buChar char="•"/>
            </a:pPr>
            <a:r>
              <a:rPr lang="en-US">
                <a:latin typeface="Arial" charset="0"/>
              </a:rPr>
              <a:t>Click to edit Master text styles</a:t>
            </a:r>
          </a:p>
          <a:p>
            <a:pPr marL="342900" indent="-342900">
              <a:spcBef>
                <a:spcPct val="20000"/>
              </a:spcBef>
              <a:buFontTx/>
              <a:buChar char="•"/>
            </a:pPr>
            <a:r>
              <a:rPr lang="en-US">
                <a:latin typeface="Arial" charset="0"/>
              </a:rPr>
              <a:t>Second level</a:t>
            </a:r>
          </a:p>
        </p:txBody>
      </p:sp>
      <p:sp>
        <p:nvSpPr>
          <p:cNvPr id="154646" name="Rectangle 22" descr="Parchment"/>
          <p:cNvSpPr>
            <a:spLocks noChangeArrowheads="1"/>
          </p:cNvSpPr>
          <p:nvPr userDrawn="1"/>
        </p:nvSpPr>
        <p:spPr bwMode="auto">
          <a:xfrm>
            <a:off x="15135225" y="25757188"/>
            <a:ext cx="13639800" cy="174736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47" name="Rectangle 23" descr="Parchment"/>
          <p:cNvSpPr>
            <a:spLocks noChangeArrowheads="1"/>
          </p:cNvSpPr>
          <p:nvPr userDrawn="1"/>
        </p:nvSpPr>
        <p:spPr bwMode="auto">
          <a:xfrm>
            <a:off x="29565600" y="25757188"/>
            <a:ext cx="13639800" cy="174736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48" name="Text Box 24"/>
          <p:cNvSpPr txBox="1">
            <a:spLocks noChangeArrowheads="1"/>
          </p:cNvSpPr>
          <p:nvPr userDrawn="1"/>
        </p:nvSpPr>
        <p:spPr bwMode="auto">
          <a:xfrm>
            <a:off x="38434963" y="43211750"/>
            <a:ext cx="4613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6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ChangeArrowheads="1"/>
          </p:cNvSpPr>
          <p:nvPr userDrawn="1"/>
        </p:nvSpPr>
        <p:spPr bwMode="auto">
          <a:xfrm>
            <a:off x="0" y="6604000"/>
            <a:ext cx="43891200" cy="372872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5" name="Rectangle 3"/>
          <p:cNvSpPr>
            <a:spLocks noChangeArrowheads="1"/>
          </p:cNvSpPr>
          <p:nvPr userDrawn="1"/>
        </p:nvSpPr>
        <p:spPr bwMode="auto">
          <a:xfrm>
            <a:off x="0" y="0"/>
            <a:ext cx="43891200" cy="63611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6" name="Rectangle 4"/>
          <p:cNvSpPr>
            <a:spLocks noChangeArrowheads="1"/>
          </p:cNvSpPr>
          <p:nvPr userDrawn="1"/>
        </p:nvSpPr>
        <p:spPr bwMode="auto">
          <a:xfrm>
            <a:off x="0" y="6400800"/>
            <a:ext cx="43891200" cy="17303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8" name="Rectangle 6" descr="Parchment"/>
          <p:cNvSpPr>
            <a:spLocks noChangeArrowheads="1"/>
          </p:cNvSpPr>
          <p:nvPr userDrawn="1"/>
        </p:nvSpPr>
        <p:spPr bwMode="auto">
          <a:xfrm>
            <a:off x="663575" y="7518400"/>
            <a:ext cx="208026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9" name="Rectangle 7" descr="Parchment"/>
          <p:cNvSpPr>
            <a:spLocks noChangeArrowheads="1"/>
          </p:cNvSpPr>
          <p:nvPr userDrawn="1"/>
        </p:nvSpPr>
        <p:spPr bwMode="auto">
          <a:xfrm>
            <a:off x="22272625"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0" name="Rectangle 8" descr="Parchment"/>
          <p:cNvSpPr>
            <a:spLocks noChangeArrowheads="1"/>
          </p:cNvSpPr>
          <p:nvPr userDrawn="1"/>
        </p:nvSpPr>
        <p:spPr bwMode="auto">
          <a:xfrm>
            <a:off x="33070800"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2" name="Rectangle 10"/>
          <p:cNvSpPr>
            <a:spLocks noGrp="1" noChangeArrowheads="1"/>
          </p:cNvSpPr>
          <p:nvPr>
            <p:ph type="title"/>
          </p:nvPr>
        </p:nvSpPr>
        <p:spPr bwMode="auto">
          <a:xfrm>
            <a:off x="960438" y="1697038"/>
            <a:ext cx="41924287" cy="293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100363" name="Rectangle 11"/>
          <p:cNvSpPr>
            <a:spLocks noGrp="1" noChangeArrowheads="1"/>
          </p:cNvSpPr>
          <p:nvPr>
            <p:ph type="body" idx="1"/>
          </p:nvPr>
        </p:nvSpPr>
        <p:spPr bwMode="auto">
          <a:xfrm>
            <a:off x="1722438" y="9672638"/>
            <a:ext cx="8297862" cy="3307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0364" name="Text Box 12"/>
          <p:cNvSpPr txBox="1">
            <a:spLocks noChangeArrowheads="1"/>
          </p:cNvSpPr>
          <p:nvPr userDrawn="1"/>
        </p:nvSpPr>
        <p:spPr bwMode="auto">
          <a:xfrm>
            <a:off x="38434963" y="43211750"/>
            <a:ext cx="4613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6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ChangeArrowheads="1"/>
          </p:cNvSpPr>
          <p:nvPr userDrawn="1"/>
        </p:nvSpPr>
        <p:spPr bwMode="auto">
          <a:xfrm>
            <a:off x="0" y="6604000"/>
            <a:ext cx="43891200" cy="372872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3" name="Rectangle 3"/>
          <p:cNvSpPr>
            <a:spLocks noChangeArrowheads="1"/>
          </p:cNvSpPr>
          <p:nvPr userDrawn="1"/>
        </p:nvSpPr>
        <p:spPr bwMode="auto">
          <a:xfrm>
            <a:off x="0" y="0"/>
            <a:ext cx="43891200" cy="6361113"/>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4" name="Rectangle 4"/>
          <p:cNvSpPr>
            <a:spLocks noChangeArrowheads="1"/>
          </p:cNvSpPr>
          <p:nvPr userDrawn="1"/>
        </p:nvSpPr>
        <p:spPr bwMode="auto">
          <a:xfrm>
            <a:off x="0" y="6400800"/>
            <a:ext cx="43891200" cy="173038"/>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5" name="Rectangle 5" descr="Parchment"/>
          <p:cNvSpPr>
            <a:spLocks noChangeArrowheads="1"/>
          </p:cNvSpPr>
          <p:nvPr userDrawn="1"/>
        </p:nvSpPr>
        <p:spPr bwMode="auto">
          <a:xfrm>
            <a:off x="685800"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6" name="Rectangle 6" descr="Parchment"/>
          <p:cNvSpPr>
            <a:spLocks noChangeArrowheads="1"/>
          </p:cNvSpPr>
          <p:nvPr userDrawn="1"/>
        </p:nvSpPr>
        <p:spPr bwMode="auto">
          <a:xfrm>
            <a:off x="11483975" y="7518400"/>
            <a:ext cx="99822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7" name="Rectangle 7" descr="Parchment"/>
          <p:cNvSpPr>
            <a:spLocks noChangeArrowheads="1"/>
          </p:cNvSpPr>
          <p:nvPr userDrawn="1"/>
        </p:nvSpPr>
        <p:spPr bwMode="auto">
          <a:xfrm>
            <a:off x="22272625" y="7518400"/>
            <a:ext cx="20751800" cy="3539648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0" name="Rectangle 10"/>
          <p:cNvSpPr>
            <a:spLocks noGrp="1" noChangeArrowheads="1"/>
          </p:cNvSpPr>
          <p:nvPr>
            <p:ph type="title"/>
          </p:nvPr>
        </p:nvSpPr>
        <p:spPr bwMode="auto">
          <a:xfrm>
            <a:off x="960438" y="1697038"/>
            <a:ext cx="41924287" cy="293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102411" name="Rectangle 11"/>
          <p:cNvSpPr>
            <a:spLocks noGrp="1" noChangeArrowheads="1"/>
          </p:cNvSpPr>
          <p:nvPr>
            <p:ph type="body" idx="1"/>
          </p:nvPr>
        </p:nvSpPr>
        <p:spPr bwMode="auto">
          <a:xfrm>
            <a:off x="1722438" y="9672638"/>
            <a:ext cx="8297862" cy="3307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2412" name="Text Box 12"/>
          <p:cNvSpPr txBox="1">
            <a:spLocks noChangeArrowheads="1"/>
          </p:cNvSpPr>
          <p:nvPr userDrawn="1"/>
        </p:nvSpPr>
        <p:spPr bwMode="auto">
          <a:xfrm>
            <a:off x="38434963" y="43211750"/>
            <a:ext cx="46132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6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posters4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ChangeArrowheads="1"/>
          </p:cNvSpPr>
          <p:nvPr/>
        </p:nvSpPr>
        <p:spPr bwMode="auto">
          <a:xfrm>
            <a:off x="4527550" y="1524000"/>
            <a:ext cx="34771013"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2" tIns="45701" rIns="91402" bIns="45701">
            <a:spAutoFit/>
          </a:bodyPr>
          <a:lstStyle/>
          <a:p>
            <a:pPr algn="ctr">
              <a:spcBef>
                <a:spcPct val="50000"/>
              </a:spcBef>
            </a:pPr>
            <a:r>
              <a:rPr lang="en-US" sz="8600">
                <a:latin typeface="Arial Black" pitchFamily="34" charset="0"/>
              </a:rPr>
              <a:t>48x48 Poster Template – Poster Title Line</a:t>
            </a:r>
          </a:p>
          <a:p>
            <a:pPr algn="ctr" eaLnBrk="0" hangingPunct="0"/>
            <a:r>
              <a:rPr lang="en-US" sz="4800" b="1">
                <a:latin typeface="Arial" charset="0"/>
              </a:rPr>
              <a:t> </a:t>
            </a:r>
            <a:r>
              <a:rPr lang="en-US" sz="5400" b="1">
                <a:latin typeface="Arial" charset="0"/>
              </a:rPr>
              <a:t>Author and contributor names</a:t>
            </a:r>
            <a:r>
              <a:rPr lang="en-US" sz="4800" b="1">
                <a:latin typeface="Arial" charset="0"/>
              </a:rPr>
              <a:t/>
            </a:r>
            <a:br>
              <a:rPr lang="en-US" sz="4800" b="1">
                <a:latin typeface="Arial" charset="0"/>
              </a:rPr>
            </a:br>
            <a:r>
              <a:rPr lang="en-US" sz="4000" b="1">
                <a:latin typeface="Arial" charset="0"/>
              </a:rPr>
              <a:t>The names and addresses of the associated institutions</a:t>
            </a:r>
            <a:endParaRPr lang="en-US" sz="4000" i="1">
              <a:latin typeface="Arial Black" pitchFamily="34" charset="0"/>
            </a:endParaRPr>
          </a:p>
        </p:txBody>
      </p:sp>
      <p:sp>
        <p:nvSpPr>
          <p:cNvPr id="2341" name="Oval 293"/>
          <p:cNvSpPr>
            <a:spLocks noChangeArrowheads="1"/>
          </p:cNvSpPr>
          <p:nvPr/>
        </p:nvSpPr>
        <p:spPr bwMode="auto">
          <a:xfrm>
            <a:off x="37869813" y="1128713"/>
            <a:ext cx="4332287" cy="4124325"/>
          </a:xfrm>
          <a:prstGeom prst="ellipse">
            <a:avLst/>
          </a:prstGeom>
          <a:gradFill rotWithShape="1">
            <a:gsLst>
              <a:gs pos="0">
                <a:srgbClr val="FFFF00"/>
              </a:gs>
              <a:gs pos="100000">
                <a:srgbClr val="FF99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389438"/>
            <a:r>
              <a:rPr lang="en-US" sz="5400">
                <a:latin typeface="Arial Black" pitchFamily="34" charset="0"/>
              </a:rPr>
              <a:t>LOGO</a:t>
            </a:r>
          </a:p>
          <a:p>
            <a:pPr algn="ctr" defTabSz="4389438"/>
            <a:r>
              <a:rPr lang="en-US" sz="5400">
                <a:latin typeface="Arial Black" pitchFamily="34" charset="0"/>
              </a:rPr>
              <a:t>Goes</a:t>
            </a:r>
          </a:p>
          <a:p>
            <a:pPr algn="ctr" defTabSz="4389438"/>
            <a:r>
              <a:rPr lang="en-US" sz="5400">
                <a:latin typeface="Arial Black" pitchFamily="34" charset="0"/>
              </a:rPr>
              <a:t>Here</a:t>
            </a:r>
          </a:p>
        </p:txBody>
      </p:sp>
      <p:grpSp>
        <p:nvGrpSpPr>
          <p:cNvPr id="2343" name="Group 295"/>
          <p:cNvGrpSpPr>
            <a:grpSpLocks/>
          </p:cNvGrpSpPr>
          <p:nvPr/>
        </p:nvGrpSpPr>
        <p:grpSpPr bwMode="auto">
          <a:xfrm>
            <a:off x="768350" y="373063"/>
            <a:ext cx="7427913" cy="5626100"/>
            <a:chOff x="24384" y="17520"/>
            <a:chExt cx="2688" cy="1865"/>
          </a:xfrm>
        </p:grpSpPr>
        <p:sp>
          <p:nvSpPr>
            <p:cNvPr id="2344" name="AutoShape 296"/>
            <p:cNvSpPr>
              <a:spLocks noChangeArrowheads="1"/>
            </p:cNvSpPr>
            <p:nvPr/>
          </p:nvSpPr>
          <p:spPr bwMode="auto">
            <a:xfrm>
              <a:off x="24384" y="17520"/>
              <a:ext cx="2688" cy="1848"/>
            </a:xfrm>
            <a:prstGeom prst="star16">
              <a:avLst>
                <a:gd name="adj" fmla="val 37500"/>
              </a:avLst>
            </a:prstGeom>
            <a:gradFill rotWithShape="1">
              <a:gsLst>
                <a:gs pos="0">
                  <a:srgbClr val="FFFF00"/>
                </a:gs>
                <a:gs pos="100000">
                  <a:srgbClr val="FF99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45" name="AutoShape 297"/>
            <p:cNvSpPr>
              <a:spLocks noChangeArrowheads="1"/>
            </p:cNvSpPr>
            <p:nvPr/>
          </p:nvSpPr>
          <p:spPr bwMode="auto">
            <a:xfrm>
              <a:off x="24643" y="17543"/>
              <a:ext cx="2135" cy="1842"/>
            </a:xfrm>
            <a:prstGeom prst="roundRect">
              <a:avLst>
                <a:gd name="adj" fmla="val 16667"/>
              </a:avLst>
            </a:prstGeom>
            <a:noFill/>
            <a:ln>
              <a:noFill/>
            </a:ln>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0" rIns="91426" bIns="45710" anchor="ctr"/>
            <a:lstStyle/>
            <a:p>
              <a:pPr algn="ctr" eaLnBrk="0" hangingPunct="0"/>
              <a:r>
                <a:rPr lang="en-US" sz="1600">
                  <a:solidFill>
                    <a:schemeClr val="bg1"/>
                  </a:solidFill>
                  <a:latin typeface="Arial Black" pitchFamily="34" charset="0"/>
                </a:rPr>
                <a:t/>
              </a:r>
              <a:br>
                <a:rPr lang="en-US" sz="1600">
                  <a:solidFill>
                    <a:schemeClr val="bg1"/>
                  </a:solidFill>
                  <a:latin typeface="Arial Black" pitchFamily="34" charset="0"/>
                </a:rPr>
              </a:br>
              <a:endParaRPr lang="en-US" sz="3600">
                <a:solidFill>
                  <a:schemeClr val="bg1"/>
                </a:solidFill>
                <a:latin typeface="Arial Black" pitchFamily="34" charset="0"/>
              </a:endParaRPr>
            </a:p>
            <a:p>
              <a:pPr algn="ctr" eaLnBrk="0" hangingPunct="0"/>
              <a:r>
                <a:rPr lang="en-US" sz="3600">
                  <a:latin typeface="Arial Black" pitchFamily="34" charset="0"/>
                </a:rPr>
                <a:t>Order your poster</a:t>
              </a:r>
              <a:br>
                <a:rPr lang="en-US" sz="3600">
                  <a:latin typeface="Arial Black" pitchFamily="34" charset="0"/>
                </a:rPr>
              </a:br>
              <a:r>
                <a:rPr lang="en-US" sz="3600">
                  <a:latin typeface="Arial Black" pitchFamily="34" charset="0"/>
                </a:rPr>
                <a:t>by 12 pm Eastern</a:t>
              </a:r>
              <a:br>
                <a:rPr lang="en-US" sz="3600">
                  <a:latin typeface="Arial Black" pitchFamily="34" charset="0"/>
                </a:rPr>
              </a:br>
              <a:r>
                <a:rPr lang="en-US" sz="3600">
                  <a:latin typeface="Arial Black" pitchFamily="34" charset="0"/>
                </a:rPr>
                <a:t>and we will ship it </a:t>
              </a:r>
            </a:p>
            <a:p>
              <a:pPr algn="ctr" eaLnBrk="0" hangingPunct="0"/>
              <a:r>
                <a:rPr lang="en-US" sz="3600">
                  <a:latin typeface="Arial Black" pitchFamily="34" charset="0"/>
                </a:rPr>
                <a:t> the same day</a:t>
              </a:r>
              <a:r>
                <a:rPr lang="en-US" sz="1800">
                  <a:latin typeface="Arial Black" pitchFamily="34" charset="0"/>
                </a:rPr>
                <a:t> </a:t>
              </a:r>
              <a:r>
                <a:rPr lang="en-US" sz="1400">
                  <a:latin typeface="Arial Black" pitchFamily="34" charset="0"/>
                </a:rPr>
                <a:t/>
              </a:r>
              <a:br>
                <a:rPr lang="en-US" sz="1400">
                  <a:latin typeface="Arial Black" pitchFamily="34" charset="0"/>
                </a:rPr>
              </a:br>
              <a:r>
                <a:rPr lang="en-US" sz="2400"/>
                <a:t>When you fill out order form and send files</a:t>
              </a:r>
            </a:p>
            <a:p>
              <a:pPr algn="ctr" eaLnBrk="0" hangingPunct="0"/>
              <a:r>
                <a:rPr lang="en-US" sz="2400"/>
                <a:t> you will receive a confirmation e-mail</a:t>
              </a:r>
            </a:p>
            <a:p>
              <a:pPr algn="ctr" eaLnBrk="0" hangingPunct="0"/>
              <a:endParaRPr lang="en-US" sz="2400"/>
            </a:p>
            <a:p>
              <a:pPr algn="ctr" eaLnBrk="0" hangingPunct="0"/>
              <a:endParaRPr lang="en-US" sz="2800">
                <a:solidFill>
                  <a:schemeClr val="bg1"/>
                </a:solidFill>
                <a:latin typeface="Arial Black" pitchFamily="34" charset="0"/>
              </a:endParaRPr>
            </a:p>
          </p:txBody>
        </p:sp>
      </p:grpSp>
      <p:sp>
        <p:nvSpPr>
          <p:cNvPr id="152812" name="Text Box 1260"/>
          <p:cNvSpPr txBox="1">
            <a:spLocks noChangeArrowheads="1"/>
          </p:cNvSpPr>
          <p:nvPr/>
        </p:nvSpPr>
        <p:spPr bwMode="auto">
          <a:xfrm>
            <a:off x="684213" y="7524750"/>
            <a:ext cx="9983787"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200" b="1">
                <a:solidFill>
                  <a:schemeClr val="bg1"/>
                </a:solidFill>
              </a:rPr>
              <a:t>        </a:t>
            </a:r>
            <a:r>
              <a:rPr lang="en-US" sz="3600" b="1">
                <a:solidFill>
                  <a:schemeClr val="bg1"/>
                </a:solidFill>
              </a:rPr>
              <a:t>About this template</a:t>
            </a:r>
          </a:p>
        </p:txBody>
      </p:sp>
      <p:sp>
        <p:nvSpPr>
          <p:cNvPr id="152813" name="Text Box 1261"/>
          <p:cNvSpPr txBox="1">
            <a:spLocks noChangeArrowheads="1"/>
          </p:cNvSpPr>
          <p:nvPr/>
        </p:nvSpPr>
        <p:spPr bwMode="auto">
          <a:xfrm>
            <a:off x="685800" y="22474238"/>
            <a:ext cx="9983788" cy="579437"/>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200"/>
              <a:t>       </a:t>
            </a:r>
            <a:r>
              <a:rPr lang="en-US" sz="3200" b="1">
                <a:solidFill>
                  <a:schemeClr val="bg1"/>
                </a:solidFill>
              </a:rPr>
              <a:t>Text Usage </a:t>
            </a:r>
          </a:p>
        </p:txBody>
      </p:sp>
      <p:sp>
        <p:nvSpPr>
          <p:cNvPr id="152814" name="Text Box 1262"/>
          <p:cNvSpPr txBox="1">
            <a:spLocks noChangeArrowheads="1"/>
          </p:cNvSpPr>
          <p:nvPr/>
        </p:nvSpPr>
        <p:spPr bwMode="auto">
          <a:xfrm>
            <a:off x="1341438" y="8707438"/>
            <a:ext cx="8637587" cy="13250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00" b="1">
                <a:latin typeface="Arial Narrow" pitchFamily="34" charset="0"/>
              </a:rPr>
              <a:t>Thank you for using this poster template.</a:t>
            </a:r>
            <a:br>
              <a:rPr lang="en-US" sz="3200" b="1">
                <a:latin typeface="Arial Narrow" pitchFamily="34" charset="0"/>
              </a:rPr>
            </a:br>
            <a:r>
              <a:rPr lang="en-US" sz="3200">
                <a:latin typeface="Arial Narrow" pitchFamily="34" charset="0"/>
              </a:rPr>
              <a:t> </a:t>
            </a:r>
          </a:p>
          <a:p>
            <a:r>
              <a:rPr lang="en-US" sz="3200" b="1" i="1">
                <a:latin typeface="Arial Narrow" pitchFamily="34" charset="0"/>
              </a:rPr>
              <a:t>General guidelines</a:t>
            </a:r>
            <a:endParaRPr lang="en-US" sz="3200">
              <a:latin typeface="Arial Narrow" pitchFamily="34" charset="0"/>
            </a:endParaRPr>
          </a:p>
          <a:p>
            <a:r>
              <a:rPr lang="en-US" sz="3200">
                <a:latin typeface="Arial Narrow" pitchFamily="34" charset="0"/>
              </a:rPr>
              <a:t>All templates on our site are fully editable.  There are five additional layouts within this template, choose View / Master to choose the version that works best for your poster. </a:t>
            </a:r>
          </a:p>
          <a:p>
            <a:endParaRPr lang="en-US" sz="3200">
              <a:latin typeface="Arial Narrow" pitchFamily="34" charset="0"/>
            </a:endParaRPr>
          </a:p>
          <a:p>
            <a:r>
              <a:rPr lang="en-US" sz="3200" i="1">
                <a:latin typeface="Arial Narrow" pitchFamily="34" charset="0"/>
              </a:rPr>
              <a:t>We will print this page size </a:t>
            </a:r>
            <a:r>
              <a:rPr lang="en-US" sz="3200" b="1" i="1">
                <a:latin typeface="Arial Narrow" pitchFamily="34" charset="0"/>
              </a:rPr>
              <a:t>(100%)</a:t>
            </a:r>
            <a:r>
              <a:rPr lang="en-US" sz="3200" i="1">
                <a:latin typeface="Arial Narrow" pitchFamily="34" charset="0"/>
              </a:rPr>
              <a:t> for a </a:t>
            </a:r>
            <a:r>
              <a:rPr lang="en-US" sz="3200" b="1" i="1">
                <a:latin typeface="Arial Narrow" pitchFamily="34" charset="0"/>
              </a:rPr>
              <a:t>48x48 inch poster</a:t>
            </a:r>
            <a:r>
              <a:rPr lang="en-US" sz="3200" i="1">
                <a:latin typeface="Arial Narrow" pitchFamily="34" charset="0"/>
              </a:rPr>
              <a:t>.</a:t>
            </a:r>
          </a:p>
          <a:p>
            <a:r>
              <a:rPr lang="en-US" sz="3200">
                <a:latin typeface="Arial Narrow" pitchFamily="34" charset="0"/>
              </a:rPr>
              <a:t>  </a:t>
            </a:r>
          </a:p>
          <a:p>
            <a:r>
              <a:rPr lang="en-US" sz="3200">
                <a:latin typeface="Arial Narrow" pitchFamily="34"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endParaRPr lang="en-US" sz="3200" b="1" i="1">
              <a:latin typeface="Arial Narrow" pitchFamily="34" charset="0"/>
            </a:endParaRPr>
          </a:p>
        </p:txBody>
      </p:sp>
      <p:sp>
        <p:nvSpPr>
          <p:cNvPr id="152815" name="Text Box 1263"/>
          <p:cNvSpPr txBox="1">
            <a:spLocks noChangeArrowheads="1"/>
          </p:cNvSpPr>
          <p:nvPr/>
        </p:nvSpPr>
        <p:spPr bwMode="auto">
          <a:xfrm>
            <a:off x="1350963" y="23634700"/>
            <a:ext cx="8628062" cy="691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00">
                <a:latin typeface="Arial Narrow" pitchFamily="34" charset="0"/>
              </a:rPr>
              <a:t>This template uses the Arial family at several text sizes. </a:t>
            </a:r>
          </a:p>
          <a:p>
            <a:r>
              <a:rPr lang="en-US" sz="3200">
                <a:latin typeface="Arial Narrow" pitchFamily="34" charset="0"/>
              </a:rPr>
              <a:t>You can use any typeface you wish but what is used here works well with this poster format.</a:t>
            </a:r>
          </a:p>
          <a:p>
            <a:endParaRPr lang="en-US" sz="3200">
              <a:latin typeface="Arial Narrow" pitchFamily="34" charset="0"/>
            </a:endParaRPr>
          </a:p>
          <a:p>
            <a:r>
              <a:rPr lang="en-US" sz="3200">
                <a:latin typeface="Arial Narrow" pitchFamily="34" charset="0"/>
              </a:rPr>
              <a:t>This template uses </a:t>
            </a:r>
            <a:r>
              <a:rPr lang="en-US" sz="3200" b="1" i="1">
                <a:latin typeface="Arial Narrow" pitchFamily="34" charset="0"/>
              </a:rPr>
              <a:t>Arial Black 86</a:t>
            </a:r>
            <a:r>
              <a:rPr lang="en-US" sz="3200" i="1">
                <a:latin typeface="Arial Narrow" pitchFamily="34" charset="0"/>
              </a:rPr>
              <a:t>  </a:t>
            </a:r>
            <a:r>
              <a:rPr lang="en-US" sz="3200">
                <a:latin typeface="Arial Narrow" pitchFamily="34" charset="0"/>
              </a:rPr>
              <a:t>for the title, </a:t>
            </a:r>
            <a:r>
              <a:rPr lang="en-US" sz="3200" b="1" i="1">
                <a:latin typeface="Arial Narrow" pitchFamily="34" charset="0"/>
              </a:rPr>
              <a:t>Arial Narrow 54</a:t>
            </a:r>
            <a:r>
              <a:rPr lang="en-US" sz="3200">
                <a:latin typeface="Arial Narrow" pitchFamily="34" charset="0"/>
              </a:rPr>
              <a:t> and </a:t>
            </a:r>
            <a:r>
              <a:rPr lang="en-US" sz="3200" b="1" i="1">
                <a:latin typeface="Arial Narrow" pitchFamily="34" charset="0"/>
              </a:rPr>
              <a:t>40</a:t>
            </a:r>
            <a:r>
              <a:rPr lang="en-US" sz="3200">
                <a:latin typeface="Arial Narrow" pitchFamily="34" charset="0"/>
              </a:rPr>
              <a:t> for subtitles, </a:t>
            </a:r>
            <a:r>
              <a:rPr lang="en-US" sz="3200" b="1" i="1">
                <a:latin typeface="Arial Narrow" pitchFamily="34" charset="0"/>
              </a:rPr>
              <a:t>Narrow 36 Bold</a:t>
            </a:r>
            <a:r>
              <a:rPr lang="en-US" sz="3200">
                <a:latin typeface="Arial Narrow" pitchFamily="34" charset="0"/>
              </a:rPr>
              <a:t> for headers and </a:t>
            </a:r>
            <a:r>
              <a:rPr lang="en-US" sz="3200" b="1" i="1">
                <a:latin typeface="Arial Narrow" pitchFamily="34" charset="0"/>
              </a:rPr>
              <a:t>Arial Narrow 32</a:t>
            </a:r>
            <a:r>
              <a:rPr lang="en-US" sz="3200">
                <a:latin typeface="Arial Narrow" pitchFamily="34" charset="0"/>
              </a:rPr>
              <a:t> for the text body. You can change sizes at will but we recommend not going below 24pt at final printed size.</a:t>
            </a:r>
          </a:p>
          <a:p>
            <a:r>
              <a:rPr lang="en-US" sz="3200">
                <a:latin typeface="Arial Narrow" pitchFamily="34" charset="0"/>
              </a:rPr>
              <a:t> </a:t>
            </a:r>
          </a:p>
          <a:p>
            <a:r>
              <a:rPr lang="en-US" sz="3200" i="1">
                <a:latin typeface="Arial Narrow" pitchFamily="34" charset="0"/>
              </a:rPr>
              <a:t>Keep in mind when cutting and pasting text from documents into your poster the text will maintain its original formatting. Therefore, you will need to reformat the text  to keep the sizes in your poster consistent. </a:t>
            </a:r>
            <a:endParaRPr lang="en-US" sz="3200">
              <a:latin typeface="Arial Narrow" pitchFamily="34" charset="0"/>
            </a:endParaRPr>
          </a:p>
        </p:txBody>
      </p:sp>
      <p:sp>
        <p:nvSpPr>
          <p:cNvPr id="152816" name="Text Box 1264"/>
          <p:cNvSpPr txBox="1">
            <a:spLocks noChangeArrowheads="1"/>
          </p:cNvSpPr>
          <p:nvPr/>
        </p:nvSpPr>
        <p:spPr bwMode="auto">
          <a:xfrm>
            <a:off x="681038" y="31424563"/>
            <a:ext cx="9993312"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rPr>
              <a:t>    To Change Background Colors or Template Layout</a:t>
            </a:r>
          </a:p>
        </p:txBody>
      </p:sp>
      <p:sp>
        <p:nvSpPr>
          <p:cNvPr id="152817" name="Text Box 1265"/>
          <p:cNvSpPr txBox="1">
            <a:spLocks noChangeArrowheads="1"/>
          </p:cNvSpPr>
          <p:nvPr/>
        </p:nvSpPr>
        <p:spPr bwMode="auto">
          <a:xfrm>
            <a:off x="1389063" y="32575500"/>
            <a:ext cx="8637587" cy="8377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00">
                <a:latin typeface="Arial Narrow" pitchFamily="34" charset="0"/>
              </a:rPr>
              <a:t>We feel the colors and fonts we have chosen for this template work very well when printed. They help the content stand out while still not using a plain white background or an overly dark background which is difficult to read. </a:t>
            </a:r>
          </a:p>
          <a:p>
            <a:r>
              <a:rPr lang="en-US" sz="3200">
                <a:latin typeface="Arial Narrow" pitchFamily="34" charset="0"/>
              </a:rPr>
              <a:t> </a:t>
            </a:r>
            <a:br>
              <a:rPr lang="en-US" sz="3200">
                <a:latin typeface="Arial Narrow" pitchFamily="34" charset="0"/>
              </a:rPr>
            </a:br>
            <a:r>
              <a:rPr lang="en-US" sz="3200">
                <a:latin typeface="Arial Narrow" pitchFamily="34" charset="0"/>
              </a:rPr>
              <a:t>If you wish to change these colors and use your own color scheme or choose one of the different box layouts just go to the slide master to make your changes</a:t>
            </a:r>
          </a:p>
          <a:p>
            <a:endParaRPr lang="en-US" sz="3200">
              <a:latin typeface="Arial Narrow" pitchFamily="34" charset="0"/>
            </a:endParaRPr>
          </a:p>
          <a:p>
            <a:r>
              <a:rPr lang="en-US" sz="3200">
                <a:latin typeface="Arial Narrow" pitchFamily="34" charset="0"/>
              </a:rPr>
              <a:t>VIEW&gt;MASTER&gt;SLIDE MASTER</a:t>
            </a:r>
          </a:p>
          <a:p>
            <a:endParaRPr lang="en-US" sz="3200">
              <a:latin typeface="Arial Narrow" pitchFamily="34" charset="0"/>
            </a:endParaRPr>
          </a:p>
          <a:p>
            <a:r>
              <a:rPr lang="en-US" sz="3200">
                <a:latin typeface="Arial Narrow" pitchFamily="34" charset="0"/>
              </a:rPr>
              <a:t>If you are planning on using your own design or are new to creating posters we have placed some helpful information on the panels to the right and on the poster design section of our website. </a:t>
            </a:r>
            <a:r>
              <a:rPr lang="en-US" sz="3200" b="1" u="sng">
                <a:solidFill>
                  <a:schemeClr val="hlink"/>
                </a:solidFill>
                <a:latin typeface="Arial Narrow" pitchFamily="34" charset="0"/>
              </a:rPr>
              <a:t>www.</a:t>
            </a:r>
            <a:r>
              <a:rPr lang="en-US" sz="3200" b="1" u="sng">
                <a:latin typeface="Arial Narrow" pitchFamily="34" charset="0"/>
                <a:hlinkClick r:id="rId3"/>
              </a:rPr>
              <a:t>posters4research.com</a:t>
            </a:r>
            <a:r>
              <a:rPr lang="en-US" sz="3200">
                <a:latin typeface="Arial Narrow" pitchFamily="34" charset="0"/>
              </a:rPr>
              <a:t> </a:t>
            </a:r>
          </a:p>
        </p:txBody>
      </p:sp>
      <p:sp>
        <p:nvSpPr>
          <p:cNvPr id="152818" name="Rectangle 1266"/>
          <p:cNvSpPr>
            <a:spLocks noChangeArrowheads="1"/>
          </p:cNvSpPr>
          <p:nvPr/>
        </p:nvSpPr>
        <p:spPr bwMode="auto">
          <a:xfrm>
            <a:off x="12411075" y="36804600"/>
            <a:ext cx="7934325" cy="4419600"/>
          </a:xfrm>
          <a:prstGeom prst="rect">
            <a:avLst/>
          </a:prstGeom>
          <a:solidFill>
            <a:srgbClr val="8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819" name="Text Box 1267"/>
          <p:cNvSpPr txBox="1">
            <a:spLocks noChangeArrowheads="1"/>
          </p:cNvSpPr>
          <p:nvPr/>
        </p:nvSpPr>
        <p:spPr bwMode="auto">
          <a:xfrm>
            <a:off x="11464925" y="7612063"/>
            <a:ext cx="9985375"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rPr>
              <a:t>    Most Common Problems and How to Avoid Them</a:t>
            </a:r>
            <a:r>
              <a:rPr lang="en-US" sz="3600"/>
              <a:t> </a:t>
            </a:r>
          </a:p>
        </p:txBody>
      </p:sp>
      <p:sp>
        <p:nvSpPr>
          <p:cNvPr id="152820" name="Text Box 1268"/>
          <p:cNvSpPr txBox="1">
            <a:spLocks noChangeArrowheads="1"/>
          </p:cNvSpPr>
          <p:nvPr/>
        </p:nvSpPr>
        <p:spPr bwMode="auto">
          <a:xfrm>
            <a:off x="11984038" y="8696325"/>
            <a:ext cx="8878887" cy="2747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20000"/>
              </a:spcBef>
            </a:pPr>
            <a:r>
              <a:rPr lang="en-US" sz="3200" b="1" i="1">
                <a:solidFill>
                  <a:srgbClr val="000000"/>
                </a:solidFill>
                <a:latin typeface="Arial Narrow" pitchFamily="34" charset="0"/>
                <a:ea typeface="Times New Roman" pitchFamily="18" charset="0"/>
                <a:cs typeface="Arial" charset="0"/>
              </a:rPr>
              <a:t> </a:t>
            </a:r>
          </a:p>
          <a:p>
            <a:pPr>
              <a:spcBef>
                <a:spcPct val="20000"/>
              </a:spcBef>
              <a:buFontTx/>
              <a:buAutoNum type="arabicPeriod"/>
            </a:pPr>
            <a:r>
              <a:rPr lang="en-US" sz="3200" b="1" i="1">
                <a:solidFill>
                  <a:srgbClr val="000000"/>
                </a:solidFill>
                <a:latin typeface="Arial Narrow" pitchFamily="34" charset="0"/>
                <a:ea typeface="Times New Roman" pitchFamily="18" charset="0"/>
                <a:cs typeface="Arial" charset="0"/>
              </a:rPr>
              <a:t>Cannot print at size desired</a:t>
            </a:r>
          </a:p>
          <a:p>
            <a:pPr lvl="2">
              <a:spcBef>
                <a:spcPct val="20000"/>
              </a:spcBef>
              <a:buFont typeface="Times New Roman" pitchFamily="18" charset="0"/>
              <a:buChar char="-"/>
            </a:pPr>
            <a:r>
              <a:rPr lang="en-US" sz="3200">
                <a:solidFill>
                  <a:srgbClr val="000000"/>
                </a:solidFill>
                <a:latin typeface="Arial Narrow" pitchFamily="34" charset="0"/>
                <a:ea typeface="Times New Roman" pitchFamily="18" charset="0"/>
                <a:cs typeface="Arial" charset="0"/>
              </a:rPr>
              <a:t>All enlargements or reductions in PowerPoint must be proportional to the “page setup” size.</a:t>
            </a:r>
          </a:p>
          <a:p>
            <a:pPr lvl="2">
              <a:spcBef>
                <a:spcPct val="20000"/>
              </a:spcBef>
              <a:buFont typeface="Times New Roman" pitchFamily="18" charset="0"/>
              <a:buChar char="-"/>
            </a:pPr>
            <a:r>
              <a:rPr lang="en-US" sz="3200">
                <a:solidFill>
                  <a:srgbClr val="000000"/>
                </a:solidFill>
                <a:latin typeface="Arial Narrow" pitchFamily="34" charset="0"/>
                <a:ea typeface="Times New Roman" pitchFamily="18" charset="0"/>
                <a:cs typeface="Arial" charset="0"/>
              </a:rPr>
              <a:t>A “new” PowerPoint page is automatically sized at 7.5”x10” (on-screen show).  You do not want to use this size.  In the “file” menu -  “page setup”, insert height and width dimensions equal to the size of your final poster enlargement or 50% of that size.  You would use 50% size if either dimension will be greater than 56 inches (the PowerPoint maximum).  That is, if you want a 36x48 inch poster, use a page setup of 36x48 inches.  If you want a 48x72 inch poster, use a page setup of 24x36 inches (we will enlarge x2). </a:t>
            </a:r>
            <a:endParaRPr lang="en-US" sz="3200">
              <a:solidFill>
                <a:srgbClr val="000000"/>
              </a:solidFill>
              <a:latin typeface="Arial Narrow" pitchFamily="34" charset="0"/>
            </a:endParaRPr>
          </a:p>
          <a:p>
            <a:pPr>
              <a:spcBef>
                <a:spcPct val="20000"/>
              </a:spcBef>
              <a:buFontTx/>
              <a:buAutoNum type="arabicPeriod"/>
            </a:pPr>
            <a:r>
              <a:rPr lang="en-US" sz="3200" b="1" i="1">
                <a:solidFill>
                  <a:srgbClr val="000000"/>
                </a:solidFill>
                <a:latin typeface="Arial Narrow" pitchFamily="34" charset="0"/>
                <a:cs typeface="Times New Roman" pitchFamily="18" charset="0"/>
              </a:rPr>
              <a:t>Imported graphics have insufficient resolution</a:t>
            </a:r>
            <a:endParaRPr lang="en-US" sz="3200" b="1" i="1">
              <a:solidFill>
                <a:srgbClr val="000000"/>
              </a:solidFill>
              <a:latin typeface="Arial Narrow" pitchFamily="34" charset="0"/>
            </a:endParaRPr>
          </a:p>
          <a:p>
            <a:pPr lvl="2">
              <a:spcBef>
                <a:spcPct val="20000"/>
              </a:spcBef>
              <a:buFont typeface="Times New Roman" pitchFamily="18" charset="0"/>
              <a:buChar char="-"/>
            </a:pPr>
            <a:r>
              <a:rPr lang="en-US" sz="3200">
                <a:solidFill>
                  <a:srgbClr val="000000"/>
                </a:solidFill>
                <a:latin typeface="Arial Narrow" pitchFamily="34" charset="0"/>
                <a:cs typeface="Times New Roman" pitchFamily="18" charset="0"/>
              </a:rPr>
              <a:t>Always be sure to scan images such that they possess a minimum resolution of 85 dpi in their final printed size.  This will avoid visible pixelation.</a:t>
            </a:r>
            <a:r>
              <a:rPr lang="en-US" sz="3200">
                <a:solidFill>
                  <a:srgbClr val="800000"/>
                </a:solidFill>
                <a:latin typeface="Arial Narrow" pitchFamily="34" charset="0"/>
                <a:cs typeface="Times New Roman" pitchFamily="18" charset="0"/>
              </a:rPr>
              <a:t>	</a:t>
            </a:r>
            <a:r>
              <a:rPr lang="en-US" sz="3200" i="1">
                <a:solidFill>
                  <a:srgbClr val="800000"/>
                </a:solidFill>
                <a:latin typeface="Arial Narrow" pitchFamily="34" charset="0"/>
                <a:cs typeface="Times New Roman" pitchFamily="18" charset="0"/>
              </a:rPr>
              <a:t>(See Scanning table below)</a:t>
            </a:r>
          </a:p>
          <a:p>
            <a:pPr lvl="2">
              <a:spcBef>
                <a:spcPct val="20000"/>
              </a:spcBef>
              <a:buFont typeface="Times New Roman" pitchFamily="18" charset="0"/>
              <a:buChar char="-"/>
            </a:pPr>
            <a:r>
              <a:rPr lang="en-US" sz="3200">
                <a:solidFill>
                  <a:srgbClr val="000000"/>
                </a:solidFill>
                <a:latin typeface="Arial Narrow" pitchFamily="34" charset="0"/>
                <a:cs typeface="Times New Roman" pitchFamily="18" charset="0"/>
              </a:rPr>
              <a:t>Always zoom to 100% of the final printed size, and pan around your poster to visually check all imported graphics.</a:t>
            </a:r>
            <a:endParaRPr lang="en-US" sz="3200">
              <a:solidFill>
                <a:srgbClr val="000000"/>
              </a:solidFill>
              <a:latin typeface="Arial Narrow" pitchFamily="34" charset="0"/>
            </a:endParaRPr>
          </a:p>
          <a:p>
            <a:pPr>
              <a:spcBef>
                <a:spcPct val="20000"/>
              </a:spcBef>
              <a:buFontTx/>
              <a:buAutoNum type="arabicPeriod"/>
            </a:pPr>
            <a:r>
              <a:rPr lang="en-US" sz="3200" b="1" i="1">
                <a:solidFill>
                  <a:srgbClr val="000000"/>
                </a:solidFill>
                <a:latin typeface="Arial Narrow" pitchFamily="34" charset="0"/>
                <a:cs typeface="Times New Roman" pitchFamily="18" charset="0"/>
              </a:rPr>
              <a:t>Incorrectly saved files</a:t>
            </a:r>
            <a:endParaRPr lang="en-US" sz="3200" b="1" i="1">
              <a:solidFill>
                <a:srgbClr val="000000"/>
              </a:solidFill>
              <a:latin typeface="Arial Narrow" pitchFamily="34" charset="0"/>
            </a:endParaRPr>
          </a:p>
          <a:p>
            <a:pPr lvl="2">
              <a:spcBef>
                <a:spcPct val="20000"/>
              </a:spcBef>
              <a:buFont typeface="Times New Roman" pitchFamily="18" charset="0"/>
              <a:buChar char="-"/>
            </a:pPr>
            <a:r>
              <a:rPr lang="en-US" sz="3200">
                <a:solidFill>
                  <a:srgbClr val="000000"/>
                </a:solidFill>
                <a:latin typeface="Arial Narrow" pitchFamily="34" charset="0"/>
                <a:cs typeface="Times New Roman" pitchFamily="18" charset="0"/>
              </a:rPr>
              <a:t>When saving as PDF, be sure to save at high quality setting (print or press resolution option), embed all fonts.</a:t>
            </a:r>
          </a:p>
          <a:p>
            <a:pPr lvl="2">
              <a:spcBef>
                <a:spcPct val="20000"/>
              </a:spcBef>
              <a:buFont typeface="Times New Roman" pitchFamily="18" charset="0"/>
              <a:buChar char="-"/>
            </a:pPr>
            <a:r>
              <a:rPr lang="en-US" sz="3200">
                <a:solidFill>
                  <a:srgbClr val="000000"/>
                </a:solidFill>
                <a:latin typeface="Arial Narrow" pitchFamily="34" charset="0"/>
                <a:cs typeface="Times New Roman" pitchFamily="18" charset="0"/>
              </a:rPr>
              <a:t>For PowerPoint, save with embedded fonts. From menu bar choose Tools / Options / Save.  Check the box </a:t>
            </a:r>
            <a:r>
              <a:rPr lang="en-US" sz="3200" i="1">
                <a:solidFill>
                  <a:srgbClr val="000000"/>
                </a:solidFill>
                <a:latin typeface="Arial Narrow" pitchFamily="34" charset="0"/>
                <a:cs typeface="Times New Roman" pitchFamily="18" charset="0"/>
              </a:rPr>
              <a:t>“Embed TrueType Fonts”</a:t>
            </a:r>
            <a:r>
              <a:rPr lang="en-US" sz="3200">
                <a:solidFill>
                  <a:srgbClr val="000000"/>
                </a:solidFill>
                <a:latin typeface="Arial Narrow" pitchFamily="34" charset="0"/>
                <a:cs typeface="Times New Roman" pitchFamily="18" charset="0"/>
              </a:rPr>
              <a:t> and select the button </a:t>
            </a:r>
            <a:r>
              <a:rPr lang="en-US" sz="3200" i="1">
                <a:solidFill>
                  <a:srgbClr val="000000"/>
                </a:solidFill>
                <a:latin typeface="Arial Narrow" pitchFamily="34" charset="0"/>
                <a:cs typeface="Times New Roman" pitchFamily="18" charset="0"/>
              </a:rPr>
              <a:t>“Embed All Fonts Best For Editing By Others”</a:t>
            </a:r>
            <a:endParaRPr lang="en-US" sz="3200" i="1">
              <a:solidFill>
                <a:srgbClr val="000000"/>
              </a:solidFill>
              <a:latin typeface="Arial Narrow" pitchFamily="34" charset="0"/>
            </a:endParaRPr>
          </a:p>
          <a:p>
            <a:pPr>
              <a:spcBef>
                <a:spcPct val="20000"/>
              </a:spcBef>
              <a:buFontTx/>
              <a:buAutoNum type="arabicPeriod"/>
            </a:pPr>
            <a:r>
              <a:rPr lang="en-US" sz="3200" b="1" i="1">
                <a:solidFill>
                  <a:srgbClr val="000000"/>
                </a:solidFill>
                <a:latin typeface="Arial Narrow" pitchFamily="34" charset="0"/>
                <a:cs typeface="Times New Roman" pitchFamily="18" charset="0"/>
              </a:rPr>
              <a:t>Fonts too small</a:t>
            </a:r>
            <a:endParaRPr lang="en-US" sz="3200" b="1" i="1">
              <a:solidFill>
                <a:srgbClr val="000000"/>
              </a:solidFill>
              <a:latin typeface="Arial Narrow" pitchFamily="34" charset="0"/>
            </a:endParaRPr>
          </a:p>
          <a:p>
            <a:pPr lvl="2">
              <a:spcBef>
                <a:spcPct val="20000"/>
              </a:spcBef>
              <a:buFont typeface="Times New Roman" pitchFamily="18" charset="0"/>
              <a:buChar char="-"/>
            </a:pPr>
            <a:r>
              <a:rPr lang="en-US" sz="3200">
                <a:solidFill>
                  <a:srgbClr val="000000"/>
                </a:solidFill>
                <a:latin typeface="Arial Narrow" pitchFamily="34" charset="0"/>
                <a:cs typeface="Times New Roman" pitchFamily="18" charset="0"/>
              </a:rPr>
              <a:t>For effective viewing at six feet use a minimum of 24 point (12 point if poster will be enlarged x2).</a:t>
            </a:r>
          </a:p>
          <a:p>
            <a:pPr lvl="2">
              <a:spcBef>
                <a:spcPct val="20000"/>
              </a:spcBef>
              <a:buFont typeface="Times New Roman" pitchFamily="18" charset="0"/>
              <a:buChar char="-"/>
            </a:pPr>
            <a:r>
              <a:rPr lang="en-US" sz="3200">
                <a:solidFill>
                  <a:srgbClr val="000000"/>
                </a:solidFill>
                <a:latin typeface="Arial Narrow" pitchFamily="34" charset="0"/>
                <a:cs typeface="Times New Roman" pitchFamily="18" charset="0"/>
              </a:rPr>
              <a:t>San serif fonts (e.g. Arial) are easier to read than serif fonts (e.g. Times Roman) when used in large sizes.</a:t>
            </a:r>
            <a:endParaRPr lang="en-US" sz="3200">
              <a:solidFill>
                <a:srgbClr val="000000"/>
              </a:solidFill>
              <a:latin typeface="Arial Narrow" pitchFamily="34" charset="0"/>
            </a:endParaRPr>
          </a:p>
          <a:p>
            <a:pPr>
              <a:spcBef>
                <a:spcPct val="20000"/>
              </a:spcBef>
              <a:buFontTx/>
              <a:buAutoNum type="arabicPeriod"/>
            </a:pPr>
            <a:r>
              <a:rPr lang="en-US" sz="3200" b="1" i="1">
                <a:solidFill>
                  <a:srgbClr val="000000"/>
                </a:solidFill>
                <a:latin typeface="Arial Narrow" pitchFamily="34" charset="0"/>
                <a:cs typeface="Times New Roman" pitchFamily="18" charset="0"/>
              </a:rPr>
              <a:t> Indistinct colored type on very dark backgrounds</a:t>
            </a:r>
            <a:endParaRPr lang="en-US" sz="3200" b="1" i="1">
              <a:solidFill>
                <a:srgbClr val="000000"/>
              </a:solidFill>
              <a:latin typeface="Arial Narrow" pitchFamily="34" charset="0"/>
            </a:endParaRPr>
          </a:p>
          <a:p>
            <a:pPr lvl="2">
              <a:spcBef>
                <a:spcPct val="20000"/>
              </a:spcBef>
              <a:buFont typeface="Times New Roman" pitchFamily="18" charset="0"/>
              <a:buChar char="-"/>
            </a:pPr>
            <a:r>
              <a:rPr lang="en-US" sz="3200">
                <a:solidFill>
                  <a:srgbClr val="000000"/>
                </a:solidFill>
                <a:latin typeface="Arial Narrow" pitchFamily="34" charset="0"/>
                <a:cs typeface="Times New Roman" pitchFamily="18" charset="0"/>
              </a:rPr>
              <a:t>Printed material is most visually pleasing when using dark type on a light background.</a:t>
            </a:r>
          </a:p>
          <a:p>
            <a:pPr lvl="2">
              <a:spcBef>
                <a:spcPct val="20000"/>
              </a:spcBef>
              <a:buFont typeface="Times New Roman" pitchFamily="18" charset="0"/>
              <a:buChar char="-"/>
            </a:pPr>
            <a:r>
              <a:rPr lang="en-US" sz="3200">
                <a:solidFill>
                  <a:srgbClr val="000000"/>
                </a:solidFill>
                <a:latin typeface="Arial Narrow" pitchFamily="34" charset="0"/>
                <a:cs typeface="Times New Roman" pitchFamily="18"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endParaRPr lang="en-US" sz="3200">
              <a:solidFill>
                <a:srgbClr val="000000"/>
              </a:solidFill>
              <a:latin typeface="Arial Narrow" pitchFamily="34" charset="0"/>
            </a:endParaRPr>
          </a:p>
          <a:p>
            <a:pPr>
              <a:spcBef>
                <a:spcPct val="20000"/>
              </a:spcBef>
              <a:buFontTx/>
              <a:buAutoNum type="arabicPeriod"/>
            </a:pPr>
            <a:r>
              <a:rPr lang="en-US" sz="3200" b="1" i="1">
                <a:solidFill>
                  <a:srgbClr val="000000"/>
                </a:solidFill>
                <a:latin typeface="Arial Narrow" pitchFamily="34" charset="0"/>
                <a:cs typeface="Times New Roman" pitchFamily="18" charset="0"/>
              </a:rPr>
              <a:t>To avoid unforeseen formatting/printing problems, use one platform to create your poster – Do not shuffle back and forth between MAC and PC</a:t>
            </a:r>
            <a:r>
              <a:rPr lang="en-US" sz="3200" b="1" i="1">
                <a:latin typeface="Arial Narrow" pitchFamily="34" charset="0"/>
              </a:rPr>
              <a:t>    </a:t>
            </a:r>
          </a:p>
        </p:txBody>
      </p:sp>
      <p:graphicFrame>
        <p:nvGraphicFramePr>
          <p:cNvPr id="152821" name="Group 1269"/>
          <p:cNvGraphicFramePr>
            <a:graphicFrameLocks noGrp="1"/>
          </p:cNvGraphicFramePr>
          <p:nvPr/>
        </p:nvGraphicFramePr>
        <p:xfrm>
          <a:off x="12412663" y="37363400"/>
          <a:ext cx="7924800" cy="3878265"/>
        </p:xfrm>
        <a:graphic>
          <a:graphicData uri="http://schemas.openxmlformats.org/drawingml/2006/table">
            <a:tbl>
              <a:tblPr/>
              <a:tblGrid>
                <a:gridCol w="1981200"/>
                <a:gridCol w="1981200"/>
                <a:gridCol w="1981200"/>
                <a:gridCol w="1981200"/>
              </a:tblGrid>
              <a:tr h="7350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2100" b="1" i="0" u="none" strike="noStrike" cap="none" normalizeH="0" baseline="0" smtClean="0">
                        <a:ln>
                          <a:noFill/>
                        </a:ln>
                        <a:solidFill>
                          <a:schemeClr val="tx1"/>
                        </a:solidFill>
                        <a:effectLst/>
                        <a:latin typeface="Arial Narrow" pitchFamily="34" charset="0"/>
                      </a:endParaRP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1" i="0" u="none" strike="noStrike" cap="none" normalizeH="0" baseline="0" smtClean="0">
                          <a:ln>
                            <a:noFill/>
                          </a:ln>
                          <a:solidFill>
                            <a:srgbClr val="000000"/>
                          </a:solidFill>
                          <a:effectLst/>
                          <a:latin typeface="Arial Narrow" pitchFamily="34" charset="0"/>
                        </a:rPr>
                        <a:t>6”x9”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1" i="0" u="none" strike="noStrike" cap="none" normalizeH="0" baseline="0" smtClean="0">
                          <a:ln>
                            <a:noFill/>
                          </a:ln>
                          <a:solidFill>
                            <a:srgbClr val="000000"/>
                          </a:solidFill>
                          <a:effectLst/>
                          <a:latin typeface="Arial Narrow" pitchFamily="34" charset="0"/>
                        </a:rPr>
                        <a:t>12”x18”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1" i="0" u="none" strike="noStrike" cap="none" normalizeH="0" baseline="0" smtClean="0">
                          <a:ln>
                            <a:noFill/>
                          </a:ln>
                          <a:solidFill>
                            <a:srgbClr val="000000"/>
                          </a:solidFill>
                          <a:effectLst/>
                          <a:latin typeface="Arial Narrow" pitchFamily="34" charset="0"/>
                        </a:rPr>
                        <a:t>24”x36”</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7858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35 mm slide</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2400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7858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2”x3”</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7858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4”x6”</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150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7858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8”x10”</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 90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180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360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r>
            </a:tbl>
          </a:graphicData>
        </a:graphic>
      </p:graphicFrame>
      <p:sp>
        <p:nvSpPr>
          <p:cNvPr id="152853" name="Text Box 1301"/>
          <p:cNvSpPr txBox="1">
            <a:spLocks noChangeArrowheads="1"/>
          </p:cNvSpPr>
          <p:nvPr/>
        </p:nvSpPr>
        <p:spPr bwMode="auto">
          <a:xfrm>
            <a:off x="15619413" y="36863338"/>
            <a:ext cx="3411537" cy="45720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chemeClr val="bg1"/>
                </a:solidFill>
              </a:rPr>
              <a:t>Size it will be on the Poster</a:t>
            </a:r>
          </a:p>
        </p:txBody>
      </p:sp>
      <p:sp>
        <p:nvSpPr>
          <p:cNvPr id="152854" name="Rectangle 1302"/>
          <p:cNvSpPr>
            <a:spLocks noChangeArrowheads="1"/>
          </p:cNvSpPr>
          <p:nvPr/>
        </p:nvSpPr>
        <p:spPr bwMode="auto">
          <a:xfrm>
            <a:off x="12388850" y="36901438"/>
            <a:ext cx="1963738" cy="40322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20000"/>
              </a:spcBef>
            </a:pPr>
            <a:r>
              <a:rPr lang="en-US" sz="2400" b="1">
                <a:solidFill>
                  <a:schemeClr val="bg1"/>
                </a:solidFill>
              </a:rPr>
              <a:t>Size of original</a:t>
            </a:r>
          </a:p>
        </p:txBody>
      </p:sp>
      <p:sp>
        <p:nvSpPr>
          <p:cNvPr id="152855" name="Text Box 1303"/>
          <p:cNvSpPr txBox="1">
            <a:spLocks noChangeArrowheads="1"/>
          </p:cNvSpPr>
          <p:nvPr/>
        </p:nvSpPr>
        <p:spPr bwMode="auto">
          <a:xfrm>
            <a:off x="22280563" y="7524750"/>
            <a:ext cx="9983787"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400" b="1">
                <a:solidFill>
                  <a:schemeClr val="bg1"/>
                </a:solidFill>
              </a:rPr>
              <a:t>       </a:t>
            </a:r>
            <a:r>
              <a:rPr lang="en-US" sz="3600" b="1">
                <a:solidFill>
                  <a:schemeClr val="bg1"/>
                </a:solidFill>
              </a:rPr>
              <a:t>Importing picture files</a:t>
            </a:r>
          </a:p>
        </p:txBody>
      </p:sp>
      <p:sp>
        <p:nvSpPr>
          <p:cNvPr id="152856" name="Text Box 1304"/>
          <p:cNvSpPr txBox="1">
            <a:spLocks noChangeArrowheads="1"/>
          </p:cNvSpPr>
          <p:nvPr/>
        </p:nvSpPr>
        <p:spPr bwMode="auto">
          <a:xfrm>
            <a:off x="22271038" y="27600275"/>
            <a:ext cx="9993312" cy="579438"/>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200" b="1">
                <a:solidFill>
                  <a:schemeClr val="bg1"/>
                </a:solidFill>
              </a:rPr>
              <a:t>         Charts &amp; Graphs</a:t>
            </a:r>
          </a:p>
        </p:txBody>
      </p:sp>
      <p:sp>
        <p:nvSpPr>
          <p:cNvPr id="152857" name="Text Box 1305"/>
          <p:cNvSpPr txBox="1">
            <a:spLocks noChangeArrowheads="1"/>
          </p:cNvSpPr>
          <p:nvPr/>
        </p:nvSpPr>
        <p:spPr bwMode="auto">
          <a:xfrm>
            <a:off x="23087013" y="8934450"/>
            <a:ext cx="8974137"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3200" b="1" i="1">
                <a:solidFill>
                  <a:srgbClr val="800000"/>
                </a:solidFill>
              </a:rPr>
              <a:t>Image looks fine on your screen but is pixilated on the poster</a:t>
            </a:r>
            <a:r>
              <a:rPr lang="en-US" sz="3200">
                <a:solidFill>
                  <a:srgbClr val="800000"/>
                </a:solidFill>
              </a:rPr>
              <a:t>.</a:t>
            </a:r>
            <a:r>
              <a:rPr lang="en-US" sz="3200"/>
              <a:t> It is important to start with the best image you have and avoid low resolution images taken from the web. For best results do not copy and paste images. When assembling your poster from other existing images use INSERT&gt;PICTURE&gt;FROM FILE.</a:t>
            </a:r>
          </a:p>
        </p:txBody>
      </p:sp>
      <p:sp>
        <p:nvSpPr>
          <p:cNvPr id="152858" name="Text Box 1306"/>
          <p:cNvSpPr txBox="1">
            <a:spLocks noChangeArrowheads="1"/>
          </p:cNvSpPr>
          <p:nvPr/>
        </p:nvSpPr>
        <p:spPr bwMode="auto">
          <a:xfrm>
            <a:off x="22934613" y="28987750"/>
            <a:ext cx="8612187" cy="447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00" b="1">
                <a:latin typeface="Arial Narrow" pitchFamily="34" charset="0"/>
              </a:rPr>
              <a:t>Charts &amp; Graphs</a:t>
            </a:r>
            <a:r>
              <a:rPr lang="en-US" sz="3200">
                <a:latin typeface="Arial Narrow" pitchFamily="34" charset="0"/>
              </a:rPr>
              <a:t>: To bring in charts and graphs from Excel, Word or other applications, go to EDIT&gt;COPY to copy your chart, come back to PowerPoint, and go to EDIT&gt;PASTE to paste it on the poster. You can scale the charts or graphs as needed.</a:t>
            </a:r>
          </a:p>
          <a:p>
            <a:endParaRPr lang="en-US" sz="3200">
              <a:latin typeface="Arial Narrow" pitchFamily="34" charset="0"/>
            </a:endParaRPr>
          </a:p>
          <a:p>
            <a:r>
              <a:rPr lang="en-US" sz="3200" b="1">
                <a:solidFill>
                  <a:srgbClr val="800000"/>
                </a:solidFill>
                <a:latin typeface="Arial Narrow" pitchFamily="34" charset="0"/>
              </a:rPr>
              <a:t>Suggestion:</a:t>
            </a:r>
            <a:r>
              <a:rPr lang="en-US" sz="3200" i="1">
                <a:latin typeface="Arial Narrow" pitchFamily="34" charset="0"/>
              </a:rPr>
              <a:t> </a:t>
            </a:r>
            <a:r>
              <a:rPr lang="en-US" sz="3200">
                <a:latin typeface="Arial Narrow" pitchFamily="34" charset="0"/>
              </a:rPr>
              <a:t>Press the SHIFT key as you scale your charts or graphs to scale them proportionally.</a:t>
            </a:r>
            <a:br>
              <a:rPr lang="en-US" sz="3200">
                <a:latin typeface="Arial Narrow" pitchFamily="34" charset="0"/>
              </a:rPr>
            </a:br>
            <a:endParaRPr lang="en-US" sz="3200">
              <a:latin typeface="Arial Narrow" pitchFamily="34" charset="0"/>
            </a:endParaRPr>
          </a:p>
        </p:txBody>
      </p:sp>
      <p:pic>
        <p:nvPicPr>
          <p:cNvPr id="152859" name="Picture 1307" descr="picturefromfi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56900" y="12285663"/>
            <a:ext cx="7791450" cy="1774825"/>
          </a:xfrm>
          <a:prstGeom prst="rect">
            <a:avLst/>
          </a:prstGeom>
          <a:noFill/>
          <a:ln w="1905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152860" name="Text Box 1308"/>
          <p:cNvSpPr txBox="1">
            <a:spLocks noChangeArrowheads="1"/>
          </p:cNvSpPr>
          <p:nvPr/>
        </p:nvSpPr>
        <p:spPr bwMode="auto">
          <a:xfrm>
            <a:off x="23087013" y="14982825"/>
            <a:ext cx="8478837"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3200"/>
              <a:t>If you scale your images too much typically more than 200%, image quality will suffer. See the example below:</a:t>
            </a:r>
          </a:p>
        </p:txBody>
      </p:sp>
      <p:sp>
        <p:nvSpPr>
          <p:cNvPr id="152861" name="Text Box 1309"/>
          <p:cNvSpPr txBox="1">
            <a:spLocks noChangeArrowheads="1"/>
          </p:cNvSpPr>
          <p:nvPr/>
        </p:nvSpPr>
        <p:spPr bwMode="auto">
          <a:xfrm>
            <a:off x="23071138" y="19861213"/>
            <a:ext cx="8475662" cy="618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r>
              <a:rPr lang="en-US" sz="3200" b="1">
                <a:solidFill>
                  <a:srgbClr val="800000"/>
                </a:solidFill>
                <a:latin typeface="Arial Narrow" pitchFamily="34" charset="0"/>
              </a:rPr>
              <a:t>Avoid unwanted surprises:</a:t>
            </a:r>
            <a:r>
              <a:rPr lang="en-US" sz="3200" i="1">
                <a:latin typeface="Arial Narrow" pitchFamily="34" charset="0"/>
              </a:rPr>
              <a:t> </a:t>
            </a:r>
          </a:p>
          <a:p>
            <a:pPr eaLnBrk="0" hangingPunct="0"/>
            <a:r>
              <a:rPr lang="en-US" sz="3200">
                <a:latin typeface="Arial Narrow" pitchFamily="34" charset="0"/>
              </a:rPr>
              <a:t>Always preview imported images at 100% to check for adequate image quality as per the example above the image may look</a:t>
            </a:r>
          </a:p>
          <a:p>
            <a:pPr eaLnBrk="0" hangingPunct="0"/>
            <a:r>
              <a:rPr lang="en-US" sz="3200">
                <a:latin typeface="Arial Narrow" pitchFamily="34" charset="0"/>
              </a:rPr>
              <a:t>fine on your screen but when printed at full size it “falls apart”. It is important to always check what an image is going to actually look like when printed.</a:t>
            </a:r>
          </a:p>
          <a:p>
            <a:pPr eaLnBrk="0" hangingPunct="0"/>
            <a:endParaRPr lang="en-US" sz="3200">
              <a:latin typeface="Arial Narrow" pitchFamily="34" charset="0"/>
            </a:endParaRPr>
          </a:p>
          <a:p>
            <a:pPr eaLnBrk="0" hangingPunct="0"/>
            <a:r>
              <a:rPr lang="en-US" sz="3200">
                <a:latin typeface="Arial Narrow" pitchFamily="34" charset="0"/>
              </a:rPr>
              <a:t>VIEW&gt;ZOOM and choose 100% to view the images up close. What you’ll see at 100% is what your images will look like when printed.</a:t>
            </a:r>
          </a:p>
          <a:p>
            <a:pPr>
              <a:spcBef>
                <a:spcPct val="50000"/>
              </a:spcBef>
            </a:pPr>
            <a:endParaRPr lang="en-US" sz="3200">
              <a:latin typeface="Arial Narrow" pitchFamily="34" charset="0"/>
            </a:endParaRPr>
          </a:p>
        </p:txBody>
      </p:sp>
      <p:sp>
        <p:nvSpPr>
          <p:cNvPr id="152862" name="Text Box 1310"/>
          <p:cNvSpPr txBox="1">
            <a:spLocks noChangeArrowheads="1"/>
          </p:cNvSpPr>
          <p:nvPr/>
        </p:nvSpPr>
        <p:spPr bwMode="auto">
          <a:xfrm>
            <a:off x="23752175" y="18440400"/>
            <a:ext cx="1200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atin typeface="Arial Narrow" pitchFamily="34" charset="0"/>
              </a:rPr>
              <a:t>100%</a:t>
            </a:r>
          </a:p>
        </p:txBody>
      </p:sp>
      <p:sp>
        <p:nvSpPr>
          <p:cNvPr id="152863" name="Text Box 1311"/>
          <p:cNvSpPr txBox="1">
            <a:spLocks noChangeArrowheads="1"/>
          </p:cNvSpPr>
          <p:nvPr/>
        </p:nvSpPr>
        <p:spPr bwMode="auto">
          <a:xfrm>
            <a:off x="26684288" y="18421350"/>
            <a:ext cx="1200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atin typeface="Arial Narrow" pitchFamily="34" charset="0"/>
              </a:rPr>
              <a:t>200%</a:t>
            </a:r>
          </a:p>
        </p:txBody>
      </p:sp>
      <p:sp>
        <p:nvSpPr>
          <p:cNvPr id="152864" name="Text Box 1312"/>
          <p:cNvSpPr txBox="1">
            <a:spLocks noChangeArrowheads="1"/>
          </p:cNvSpPr>
          <p:nvPr/>
        </p:nvSpPr>
        <p:spPr bwMode="auto">
          <a:xfrm>
            <a:off x="29629100" y="18449925"/>
            <a:ext cx="1200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atin typeface="Arial Narrow" pitchFamily="34" charset="0"/>
              </a:rPr>
              <a:t>400%</a:t>
            </a:r>
          </a:p>
        </p:txBody>
      </p:sp>
      <p:pic>
        <p:nvPicPr>
          <p:cNvPr id="152865" name="Picture 1313" descr="quarter logo lef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294975" y="16386175"/>
            <a:ext cx="2038350" cy="2089150"/>
          </a:xfrm>
          <a:prstGeom prst="rect">
            <a:avLst/>
          </a:prstGeom>
          <a:noFill/>
          <a:extLst>
            <a:ext uri="{909E8E84-426E-40DD-AFC4-6F175D3DCCD1}">
              <a14:hiddenFill xmlns:a14="http://schemas.microsoft.com/office/drawing/2010/main">
                <a:solidFill>
                  <a:srgbClr val="FFFFFF"/>
                </a:solidFill>
              </a14:hiddenFill>
            </a:ext>
          </a:extLst>
        </p:spPr>
      </p:pic>
      <p:pic>
        <p:nvPicPr>
          <p:cNvPr id="152866" name="Picture 1314" descr="logo center 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182638" y="16395700"/>
            <a:ext cx="2100262" cy="2073275"/>
          </a:xfrm>
          <a:prstGeom prst="rect">
            <a:avLst/>
          </a:prstGeom>
          <a:noFill/>
          <a:extLst>
            <a:ext uri="{909E8E84-426E-40DD-AFC4-6F175D3DCCD1}">
              <a14:hiddenFill xmlns:a14="http://schemas.microsoft.com/office/drawing/2010/main">
                <a:solidFill>
                  <a:srgbClr val="FFFFFF"/>
                </a:solidFill>
              </a14:hiddenFill>
            </a:ext>
          </a:extLst>
        </p:spPr>
      </p:pic>
      <p:pic>
        <p:nvPicPr>
          <p:cNvPr id="152867" name="Picture 1315" descr="logo left 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41725" y="16395700"/>
            <a:ext cx="2079625" cy="2051050"/>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152868" name="Rectangle 1316"/>
          <p:cNvSpPr>
            <a:spLocks noChangeArrowheads="1"/>
          </p:cNvSpPr>
          <p:nvPr/>
        </p:nvSpPr>
        <p:spPr bwMode="auto">
          <a:xfrm>
            <a:off x="26193750" y="16392525"/>
            <a:ext cx="2076450" cy="2066925"/>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869" name="Rectangle 1317"/>
          <p:cNvSpPr>
            <a:spLocks noChangeArrowheads="1"/>
          </p:cNvSpPr>
          <p:nvPr/>
        </p:nvSpPr>
        <p:spPr bwMode="auto">
          <a:xfrm>
            <a:off x="23279100" y="16392525"/>
            <a:ext cx="2076450" cy="2066925"/>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2964" name="Group 1412"/>
          <p:cNvGrpSpPr>
            <a:grpSpLocks/>
          </p:cNvGrpSpPr>
          <p:nvPr/>
        </p:nvGrpSpPr>
        <p:grpSpPr bwMode="auto">
          <a:xfrm>
            <a:off x="27054175" y="33980438"/>
            <a:ext cx="4864100" cy="7242175"/>
            <a:chOff x="17042" y="21249"/>
            <a:chExt cx="3064" cy="4562"/>
          </a:xfrm>
        </p:grpSpPr>
        <p:sp>
          <p:nvSpPr>
            <p:cNvPr id="152870" name="Freeform 1318"/>
            <p:cNvSpPr>
              <a:spLocks/>
            </p:cNvSpPr>
            <p:nvPr/>
          </p:nvSpPr>
          <p:spPr bwMode="auto">
            <a:xfrm>
              <a:off x="17369" y="21249"/>
              <a:ext cx="118" cy="4102"/>
            </a:xfrm>
            <a:custGeom>
              <a:avLst/>
              <a:gdLst>
                <a:gd name="T0" fmla="*/ 0 w 105"/>
                <a:gd name="T1" fmla="*/ 2139 h 2139"/>
                <a:gd name="T2" fmla="*/ 0 w 105"/>
                <a:gd name="T3" fmla="*/ 111 h 2139"/>
                <a:gd name="T4" fmla="*/ 105 w 105"/>
                <a:gd name="T5" fmla="*/ 0 h 2139"/>
                <a:gd name="T6" fmla="*/ 105 w 105"/>
                <a:gd name="T7" fmla="*/ 2027 h 2139"/>
                <a:gd name="T8" fmla="*/ 0 w 105"/>
                <a:gd name="T9" fmla="*/ 2139 h 2139"/>
              </a:gdLst>
              <a:ahLst/>
              <a:cxnLst>
                <a:cxn ang="0">
                  <a:pos x="T0" y="T1"/>
                </a:cxn>
                <a:cxn ang="0">
                  <a:pos x="T2" y="T3"/>
                </a:cxn>
                <a:cxn ang="0">
                  <a:pos x="T4" y="T5"/>
                </a:cxn>
                <a:cxn ang="0">
                  <a:pos x="T6" y="T7"/>
                </a:cxn>
                <a:cxn ang="0">
                  <a:pos x="T8" y="T9"/>
                </a:cxn>
              </a:cxnLst>
              <a:rect l="0" t="0" r="r" b="b"/>
              <a:pathLst>
                <a:path w="105" h="2139">
                  <a:moveTo>
                    <a:pt x="0" y="2139"/>
                  </a:moveTo>
                  <a:lnTo>
                    <a:pt x="0" y="111"/>
                  </a:lnTo>
                  <a:lnTo>
                    <a:pt x="105" y="0"/>
                  </a:lnTo>
                  <a:lnTo>
                    <a:pt x="105" y="2027"/>
                  </a:lnTo>
                  <a:lnTo>
                    <a:pt x="0" y="2139"/>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71" name="Rectangle 1319"/>
            <p:cNvSpPr>
              <a:spLocks noChangeArrowheads="1"/>
            </p:cNvSpPr>
            <p:nvPr/>
          </p:nvSpPr>
          <p:spPr bwMode="auto">
            <a:xfrm>
              <a:off x="17487" y="21249"/>
              <a:ext cx="2428" cy="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873" name="Freeform 1321"/>
            <p:cNvSpPr>
              <a:spLocks/>
            </p:cNvSpPr>
            <p:nvPr/>
          </p:nvSpPr>
          <p:spPr bwMode="auto">
            <a:xfrm>
              <a:off x="17072" y="25021"/>
              <a:ext cx="2843" cy="214"/>
            </a:xfrm>
            <a:custGeom>
              <a:avLst/>
              <a:gdLst>
                <a:gd name="T0" fmla="*/ 0 w 2261"/>
                <a:gd name="T1" fmla="*/ 112 h 112"/>
                <a:gd name="T2" fmla="*/ 105 w 2261"/>
                <a:gd name="T3" fmla="*/ 0 h 112"/>
                <a:gd name="T4" fmla="*/ 2261 w 2261"/>
                <a:gd name="T5" fmla="*/ 0 h 112"/>
                <a:gd name="T6" fmla="*/ 2155 w 2261"/>
                <a:gd name="T7" fmla="*/ 112 h 112"/>
                <a:gd name="T8" fmla="*/ 0 w 2261"/>
                <a:gd name="T9" fmla="*/ 112 h 112"/>
              </a:gdLst>
              <a:ahLst/>
              <a:cxnLst>
                <a:cxn ang="0">
                  <a:pos x="T0" y="T1"/>
                </a:cxn>
                <a:cxn ang="0">
                  <a:pos x="T2" y="T3"/>
                </a:cxn>
                <a:cxn ang="0">
                  <a:pos x="T4" y="T5"/>
                </a:cxn>
                <a:cxn ang="0">
                  <a:pos x="T6" y="T7"/>
                </a:cxn>
                <a:cxn ang="0">
                  <a:pos x="T8" y="T9"/>
                </a:cxn>
              </a:cxnLst>
              <a:rect l="0" t="0" r="r" b="b"/>
              <a:pathLst>
                <a:path w="2261" h="112">
                  <a:moveTo>
                    <a:pt x="0" y="112"/>
                  </a:moveTo>
                  <a:lnTo>
                    <a:pt x="105" y="0"/>
                  </a:lnTo>
                  <a:lnTo>
                    <a:pt x="2261" y="0"/>
                  </a:lnTo>
                  <a:lnTo>
                    <a:pt x="2155" y="112"/>
                  </a:lnTo>
                  <a:lnTo>
                    <a:pt x="0" y="11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74" name="Freeform 1322"/>
            <p:cNvSpPr>
              <a:spLocks/>
            </p:cNvSpPr>
            <p:nvPr/>
          </p:nvSpPr>
          <p:spPr bwMode="auto">
            <a:xfrm>
              <a:off x="17072" y="25021"/>
              <a:ext cx="2843" cy="214"/>
            </a:xfrm>
            <a:custGeom>
              <a:avLst/>
              <a:gdLst>
                <a:gd name="T0" fmla="*/ 0 w 580"/>
                <a:gd name="T1" fmla="*/ 20 h 20"/>
                <a:gd name="T2" fmla="*/ 27 w 580"/>
                <a:gd name="T3" fmla="*/ 0 h 20"/>
                <a:gd name="T4" fmla="*/ 580 w 580"/>
                <a:gd name="T5" fmla="*/ 0 h 20"/>
              </a:gdLst>
              <a:ahLst/>
              <a:cxnLst>
                <a:cxn ang="0">
                  <a:pos x="T0" y="T1"/>
                </a:cxn>
                <a:cxn ang="0">
                  <a:pos x="T2" y="T3"/>
                </a:cxn>
                <a:cxn ang="0">
                  <a:pos x="T4" y="T5"/>
                </a:cxn>
              </a:cxnLst>
              <a:rect l="0" t="0" r="r" b="b"/>
              <a:pathLst>
                <a:path w="580" h="20">
                  <a:moveTo>
                    <a:pt x="0" y="20"/>
                  </a:moveTo>
                  <a:lnTo>
                    <a:pt x="27" y="0"/>
                  </a:lnTo>
                  <a:lnTo>
                    <a:pt x="580"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875" name="Freeform 1323"/>
            <p:cNvSpPr>
              <a:spLocks/>
            </p:cNvSpPr>
            <p:nvPr/>
          </p:nvSpPr>
          <p:spPr bwMode="auto">
            <a:xfrm>
              <a:off x="17072" y="25021"/>
              <a:ext cx="2843" cy="214"/>
            </a:xfrm>
            <a:custGeom>
              <a:avLst/>
              <a:gdLst>
                <a:gd name="T0" fmla="*/ 2261 w 2261"/>
                <a:gd name="T1" fmla="*/ 0 h 112"/>
                <a:gd name="T2" fmla="*/ 2155 w 2261"/>
                <a:gd name="T3" fmla="*/ 112 h 112"/>
                <a:gd name="T4" fmla="*/ 0 w 2261"/>
                <a:gd name="T5" fmla="*/ 112 h 112"/>
                <a:gd name="T6" fmla="*/ 105 w 2261"/>
                <a:gd name="T7" fmla="*/ 0 h 112"/>
                <a:gd name="T8" fmla="*/ 2261 w 2261"/>
                <a:gd name="T9" fmla="*/ 0 h 112"/>
              </a:gdLst>
              <a:ahLst/>
              <a:cxnLst>
                <a:cxn ang="0">
                  <a:pos x="T0" y="T1"/>
                </a:cxn>
                <a:cxn ang="0">
                  <a:pos x="T2" y="T3"/>
                </a:cxn>
                <a:cxn ang="0">
                  <a:pos x="T4" y="T5"/>
                </a:cxn>
                <a:cxn ang="0">
                  <a:pos x="T6" y="T7"/>
                </a:cxn>
                <a:cxn ang="0">
                  <a:pos x="T8" y="T9"/>
                </a:cxn>
              </a:cxnLst>
              <a:rect l="0" t="0" r="r" b="b"/>
              <a:pathLst>
                <a:path w="2261" h="112">
                  <a:moveTo>
                    <a:pt x="2261" y="0"/>
                  </a:moveTo>
                  <a:lnTo>
                    <a:pt x="2155" y="112"/>
                  </a:lnTo>
                  <a:lnTo>
                    <a:pt x="0" y="112"/>
                  </a:lnTo>
                  <a:lnTo>
                    <a:pt x="105" y="0"/>
                  </a:lnTo>
                  <a:lnTo>
                    <a:pt x="2261"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876" name="Freeform 1324"/>
            <p:cNvSpPr>
              <a:spLocks/>
            </p:cNvSpPr>
            <p:nvPr/>
          </p:nvSpPr>
          <p:spPr bwMode="auto">
            <a:xfrm>
              <a:off x="17752" y="21635"/>
              <a:ext cx="129" cy="3600"/>
            </a:xfrm>
            <a:custGeom>
              <a:avLst/>
              <a:gdLst>
                <a:gd name="T0" fmla="*/ 0 w 102"/>
                <a:gd name="T1" fmla="*/ 1877 h 1877"/>
                <a:gd name="T2" fmla="*/ 0 w 102"/>
                <a:gd name="T3" fmla="*/ 111 h 1877"/>
                <a:gd name="T4" fmla="*/ 102 w 102"/>
                <a:gd name="T5" fmla="*/ 0 h 1877"/>
                <a:gd name="T6" fmla="*/ 102 w 102"/>
                <a:gd name="T7" fmla="*/ 1765 h 1877"/>
                <a:gd name="T8" fmla="*/ 0 w 102"/>
                <a:gd name="T9" fmla="*/ 1877 h 1877"/>
              </a:gdLst>
              <a:ahLst/>
              <a:cxnLst>
                <a:cxn ang="0">
                  <a:pos x="T0" y="T1"/>
                </a:cxn>
                <a:cxn ang="0">
                  <a:pos x="T2" y="T3"/>
                </a:cxn>
                <a:cxn ang="0">
                  <a:pos x="T4" y="T5"/>
                </a:cxn>
                <a:cxn ang="0">
                  <a:pos x="T6" y="T7"/>
                </a:cxn>
                <a:cxn ang="0">
                  <a:pos x="T8" y="T9"/>
                </a:cxn>
              </a:cxnLst>
              <a:rect l="0" t="0" r="r" b="b"/>
              <a:pathLst>
                <a:path w="102" h="1877">
                  <a:moveTo>
                    <a:pt x="0" y="1877"/>
                  </a:moveTo>
                  <a:lnTo>
                    <a:pt x="0" y="111"/>
                  </a:lnTo>
                  <a:lnTo>
                    <a:pt x="102" y="0"/>
                  </a:lnTo>
                  <a:lnTo>
                    <a:pt x="102" y="1765"/>
                  </a:lnTo>
                  <a:lnTo>
                    <a:pt x="0" y="1877"/>
                  </a:lnTo>
                  <a:close/>
                </a:path>
              </a:pathLst>
            </a:custGeom>
            <a:solidFill>
              <a:srgbClr val="5E7072"/>
            </a:solidFill>
            <a:ln w="6350">
              <a:solidFill>
                <a:srgbClr val="000000"/>
              </a:solidFill>
              <a:prstDash val="solid"/>
              <a:round/>
              <a:headEnd/>
              <a:tailEnd/>
            </a:ln>
          </p:spPr>
          <p:txBody>
            <a:bodyPr/>
            <a:lstStyle/>
            <a:p>
              <a:endParaRPr lang="en-US"/>
            </a:p>
          </p:txBody>
        </p:sp>
        <p:sp>
          <p:nvSpPr>
            <p:cNvPr id="152877" name="Rectangle 1325"/>
            <p:cNvSpPr>
              <a:spLocks noChangeArrowheads="1"/>
            </p:cNvSpPr>
            <p:nvPr/>
          </p:nvSpPr>
          <p:spPr bwMode="auto">
            <a:xfrm>
              <a:off x="17365" y="21849"/>
              <a:ext cx="387" cy="3386"/>
            </a:xfrm>
            <a:prstGeom prst="rect">
              <a:avLst/>
            </a:prstGeom>
            <a:solidFill>
              <a:srgbClr val="BBE0E3"/>
            </a:solidFill>
            <a:ln w="6350">
              <a:solidFill>
                <a:srgbClr val="000000"/>
              </a:solidFill>
              <a:miter lim="800000"/>
              <a:headEnd/>
              <a:tailEnd/>
            </a:ln>
          </p:spPr>
          <p:txBody>
            <a:bodyPr/>
            <a:lstStyle/>
            <a:p>
              <a:endParaRPr lang="en-US"/>
            </a:p>
          </p:txBody>
        </p:sp>
        <p:sp>
          <p:nvSpPr>
            <p:cNvPr id="152878" name="Freeform 1326"/>
            <p:cNvSpPr>
              <a:spLocks/>
            </p:cNvSpPr>
            <p:nvPr/>
          </p:nvSpPr>
          <p:spPr bwMode="auto">
            <a:xfrm>
              <a:off x="17365" y="21635"/>
              <a:ext cx="516" cy="214"/>
            </a:xfrm>
            <a:custGeom>
              <a:avLst/>
              <a:gdLst>
                <a:gd name="T0" fmla="*/ 308 w 410"/>
                <a:gd name="T1" fmla="*/ 111 h 111"/>
                <a:gd name="T2" fmla="*/ 410 w 410"/>
                <a:gd name="T3" fmla="*/ 0 h 111"/>
                <a:gd name="T4" fmla="*/ 106 w 410"/>
                <a:gd name="T5" fmla="*/ 0 h 111"/>
                <a:gd name="T6" fmla="*/ 0 w 410"/>
                <a:gd name="T7" fmla="*/ 111 h 111"/>
                <a:gd name="T8" fmla="*/ 308 w 410"/>
                <a:gd name="T9" fmla="*/ 111 h 111"/>
              </a:gdLst>
              <a:ahLst/>
              <a:cxnLst>
                <a:cxn ang="0">
                  <a:pos x="T0" y="T1"/>
                </a:cxn>
                <a:cxn ang="0">
                  <a:pos x="T2" y="T3"/>
                </a:cxn>
                <a:cxn ang="0">
                  <a:pos x="T4" y="T5"/>
                </a:cxn>
                <a:cxn ang="0">
                  <a:pos x="T6" y="T7"/>
                </a:cxn>
                <a:cxn ang="0">
                  <a:pos x="T8" y="T9"/>
                </a:cxn>
              </a:cxnLst>
              <a:rect l="0" t="0" r="r" b="b"/>
              <a:pathLst>
                <a:path w="410" h="111">
                  <a:moveTo>
                    <a:pt x="308" y="111"/>
                  </a:moveTo>
                  <a:lnTo>
                    <a:pt x="410" y="0"/>
                  </a:lnTo>
                  <a:lnTo>
                    <a:pt x="106" y="0"/>
                  </a:lnTo>
                  <a:lnTo>
                    <a:pt x="0" y="111"/>
                  </a:lnTo>
                  <a:lnTo>
                    <a:pt x="308" y="111"/>
                  </a:lnTo>
                  <a:close/>
                </a:path>
              </a:pathLst>
            </a:custGeom>
            <a:solidFill>
              <a:srgbClr val="8CA8AA"/>
            </a:solidFill>
            <a:ln w="6350">
              <a:solidFill>
                <a:srgbClr val="000000"/>
              </a:solidFill>
              <a:prstDash val="solid"/>
              <a:round/>
              <a:headEnd/>
              <a:tailEnd/>
            </a:ln>
          </p:spPr>
          <p:txBody>
            <a:bodyPr/>
            <a:lstStyle/>
            <a:p>
              <a:endParaRPr lang="en-US"/>
            </a:p>
          </p:txBody>
        </p:sp>
        <p:sp>
          <p:nvSpPr>
            <p:cNvPr id="152879" name="Freeform 1327"/>
            <p:cNvSpPr>
              <a:spLocks/>
            </p:cNvSpPr>
            <p:nvPr/>
          </p:nvSpPr>
          <p:spPr bwMode="auto">
            <a:xfrm>
              <a:off x="18135" y="24123"/>
              <a:ext cx="132" cy="1112"/>
            </a:xfrm>
            <a:custGeom>
              <a:avLst/>
              <a:gdLst>
                <a:gd name="T0" fmla="*/ 0 w 106"/>
                <a:gd name="T1" fmla="*/ 580 h 580"/>
                <a:gd name="T2" fmla="*/ 0 w 106"/>
                <a:gd name="T3" fmla="*/ 112 h 580"/>
                <a:gd name="T4" fmla="*/ 106 w 106"/>
                <a:gd name="T5" fmla="*/ 0 h 580"/>
                <a:gd name="T6" fmla="*/ 106 w 106"/>
                <a:gd name="T7" fmla="*/ 468 h 580"/>
                <a:gd name="T8" fmla="*/ 0 w 106"/>
                <a:gd name="T9" fmla="*/ 580 h 580"/>
              </a:gdLst>
              <a:ahLst/>
              <a:cxnLst>
                <a:cxn ang="0">
                  <a:pos x="T0" y="T1"/>
                </a:cxn>
                <a:cxn ang="0">
                  <a:pos x="T2" y="T3"/>
                </a:cxn>
                <a:cxn ang="0">
                  <a:pos x="T4" y="T5"/>
                </a:cxn>
                <a:cxn ang="0">
                  <a:pos x="T6" y="T7"/>
                </a:cxn>
                <a:cxn ang="0">
                  <a:pos x="T8" y="T9"/>
                </a:cxn>
              </a:cxnLst>
              <a:rect l="0" t="0" r="r" b="b"/>
              <a:pathLst>
                <a:path w="106" h="580">
                  <a:moveTo>
                    <a:pt x="0" y="580"/>
                  </a:moveTo>
                  <a:lnTo>
                    <a:pt x="0" y="112"/>
                  </a:lnTo>
                  <a:lnTo>
                    <a:pt x="106" y="0"/>
                  </a:lnTo>
                  <a:lnTo>
                    <a:pt x="106" y="468"/>
                  </a:lnTo>
                  <a:lnTo>
                    <a:pt x="0" y="580"/>
                  </a:lnTo>
                  <a:close/>
                </a:path>
              </a:pathLst>
            </a:custGeom>
            <a:solidFill>
              <a:srgbClr val="CC7900"/>
            </a:solidFill>
            <a:ln w="6350">
              <a:solidFill>
                <a:srgbClr val="000000"/>
              </a:solidFill>
              <a:prstDash val="solid"/>
              <a:round/>
              <a:headEnd/>
              <a:tailEnd/>
            </a:ln>
          </p:spPr>
          <p:txBody>
            <a:bodyPr/>
            <a:lstStyle/>
            <a:p>
              <a:endParaRPr lang="en-US"/>
            </a:p>
          </p:txBody>
        </p:sp>
        <p:sp>
          <p:nvSpPr>
            <p:cNvPr id="152880" name="Rectangle 1328"/>
            <p:cNvSpPr>
              <a:spLocks noChangeArrowheads="1"/>
            </p:cNvSpPr>
            <p:nvPr/>
          </p:nvSpPr>
          <p:spPr bwMode="auto">
            <a:xfrm>
              <a:off x="17752" y="24339"/>
              <a:ext cx="383" cy="896"/>
            </a:xfrm>
            <a:prstGeom prst="rect">
              <a:avLst/>
            </a:prstGeom>
            <a:solidFill>
              <a:srgbClr val="FF9900"/>
            </a:solidFill>
            <a:ln w="6350">
              <a:solidFill>
                <a:srgbClr val="000000"/>
              </a:solidFill>
              <a:miter lim="800000"/>
              <a:headEnd/>
              <a:tailEnd/>
            </a:ln>
          </p:spPr>
          <p:txBody>
            <a:bodyPr/>
            <a:lstStyle/>
            <a:p>
              <a:endParaRPr lang="en-US"/>
            </a:p>
          </p:txBody>
        </p:sp>
        <p:sp>
          <p:nvSpPr>
            <p:cNvPr id="152881" name="Freeform 1329"/>
            <p:cNvSpPr>
              <a:spLocks/>
            </p:cNvSpPr>
            <p:nvPr/>
          </p:nvSpPr>
          <p:spPr bwMode="auto">
            <a:xfrm>
              <a:off x="17752" y="24123"/>
              <a:ext cx="515" cy="216"/>
            </a:xfrm>
            <a:custGeom>
              <a:avLst/>
              <a:gdLst>
                <a:gd name="T0" fmla="*/ 304 w 410"/>
                <a:gd name="T1" fmla="*/ 112 h 112"/>
                <a:gd name="T2" fmla="*/ 410 w 410"/>
                <a:gd name="T3" fmla="*/ 0 h 112"/>
                <a:gd name="T4" fmla="*/ 102 w 410"/>
                <a:gd name="T5" fmla="*/ 0 h 112"/>
                <a:gd name="T6" fmla="*/ 0 w 410"/>
                <a:gd name="T7" fmla="*/ 112 h 112"/>
                <a:gd name="T8" fmla="*/ 304 w 410"/>
                <a:gd name="T9" fmla="*/ 112 h 112"/>
              </a:gdLst>
              <a:ahLst/>
              <a:cxnLst>
                <a:cxn ang="0">
                  <a:pos x="T0" y="T1"/>
                </a:cxn>
                <a:cxn ang="0">
                  <a:pos x="T2" y="T3"/>
                </a:cxn>
                <a:cxn ang="0">
                  <a:pos x="T4" y="T5"/>
                </a:cxn>
                <a:cxn ang="0">
                  <a:pos x="T6" y="T7"/>
                </a:cxn>
                <a:cxn ang="0">
                  <a:pos x="T8" y="T9"/>
                </a:cxn>
              </a:cxnLst>
              <a:rect l="0" t="0" r="r" b="b"/>
              <a:pathLst>
                <a:path w="410" h="112">
                  <a:moveTo>
                    <a:pt x="304" y="112"/>
                  </a:moveTo>
                  <a:lnTo>
                    <a:pt x="410" y="0"/>
                  </a:lnTo>
                  <a:lnTo>
                    <a:pt x="102" y="0"/>
                  </a:lnTo>
                  <a:lnTo>
                    <a:pt x="0" y="112"/>
                  </a:lnTo>
                  <a:lnTo>
                    <a:pt x="304" y="112"/>
                  </a:lnTo>
                  <a:close/>
                </a:path>
              </a:pathLst>
            </a:custGeom>
            <a:solidFill>
              <a:srgbClr val="CC7900"/>
            </a:solidFill>
            <a:ln w="6350">
              <a:solidFill>
                <a:srgbClr val="000000"/>
              </a:solidFill>
              <a:prstDash val="solid"/>
              <a:round/>
              <a:headEnd/>
              <a:tailEnd/>
            </a:ln>
          </p:spPr>
          <p:txBody>
            <a:bodyPr/>
            <a:lstStyle/>
            <a:p>
              <a:endParaRPr lang="en-US"/>
            </a:p>
          </p:txBody>
        </p:sp>
        <p:sp>
          <p:nvSpPr>
            <p:cNvPr id="152882" name="Rectangle 1330"/>
            <p:cNvSpPr>
              <a:spLocks noChangeArrowheads="1"/>
            </p:cNvSpPr>
            <p:nvPr/>
          </p:nvSpPr>
          <p:spPr bwMode="auto">
            <a:xfrm>
              <a:off x="17426" y="21887"/>
              <a:ext cx="2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000" b="1"/>
                <a:t>69%</a:t>
              </a:r>
              <a:endParaRPr lang="en-US" sz="2000"/>
            </a:p>
          </p:txBody>
        </p:sp>
        <p:sp>
          <p:nvSpPr>
            <p:cNvPr id="152883" name="Rectangle 1331"/>
            <p:cNvSpPr>
              <a:spLocks noChangeArrowheads="1"/>
            </p:cNvSpPr>
            <p:nvPr/>
          </p:nvSpPr>
          <p:spPr bwMode="auto">
            <a:xfrm>
              <a:off x="17823" y="24326"/>
              <a:ext cx="2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000" b="1">
                  <a:solidFill>
                    <a:schemeClr val="bg1"/>
                  </a:solidFill>
                </a:rPr>
                <a:t>18%</a:t>
              </a:r>
              <a:endParaRPr lang="en-US" sz="2000">
                <a:solidFill>
                  <a:schemeClr val="bg1"/>
                </a:solidFill>
              </a:endParaRPr>
            </a:p>
          </p:txBody>
        </p:sp>
        <p:sp>
          <p:nvSpPr>
            <p:cNvPr id="152884" name="Freeform 1332"/>
            <p:cNvSpPr>
              <a:spLocks/>
            </p:cNvSpPr>
            <p:nvPr/>
          </p:nvSpPr>
          <p:spPr bwMode="auto">
            <a:xfrm>
              <a:off x="19105" y="21421"/>
              <a:ext cx="129" cy="3814"/>
            </a:xfrm>
            <a:custGeom>
              <a:avLst/>
              <a:gdLst>
                <a:gd name="T0" fmla="*/ 0 w 102"/>
                <a:gd name="T1" fmla="*/ 1989 h 1989"/>
                <a:gd name="T2" fmla="*/ 0 w 102"/>
                <a:gd name="T3" fmla="*/ 112 h 1989"/>
                <a:gd name="T4" fmla="*/ 102 w 102"/>
                <a:gd name="T5" fmla="*/ 0 h 1989"/>
                <a:gd name="T6" fmla="*/ 102 w 102"/>
                <a:gd name="T7" fmla="*/ 1877 h 1989"/>
                <a:gd name="T8" fmla="*/ 0 w 102"/>
                <a:gd name="T9" fmla="*/ 1989 h 1989"/>
              </a:gdLst>
              <a:ahLst/>
              <a:cxnLst>
                <a:cxn ang="0">
                  <a:pos x="T0" y="T1"/>
                </a:cxn>
                <a:cxn ang="0">
                  <a:pos x="T2" y="T3"/>
                </a:cxn>
                <a:cxn ang="0">
                  <a:pos x="T4" y="T5"/>
                </a:cxn>
                <a:cxn ang="0">
                  <a:pos x="T6" y="T7"/>
                </a:cxn>
                <a:cxn ang="0">
                  <a:pos x="T8" y="T9"/>
                </a:cxn>
              </a:cxnLst>
              <a:rect l="0" t="0" r="r" b="b"/>
              <a:pathLst>
                <a:path w="102" h="1989">
                  <a:moveTo>
                    <a:pt x="0" y="1989"/>
                  </a:moveTo>
                  <a:lnTo>
                    <a:pt x="0" y="112"/>
                  </a:lnTo>
                  <a:lnTo>
                    <a:pt x="102" y="0"/>
                  </a:lnTo>
                  <a:lnTo>
                    <a:pt x="102" y="1877"/>
                  </a:lnTo>
                  <a:lnTo>
                    <a:pt x="0" y="1989"/>
                  </a:lnTo>
                  <a:close/>
                </a:path>
              </a:pathLst>
            </a:custGeom>
            <a:solidFill>
              <a:srgbClr val="5E7072"/>
            </a:solidFill>
            <a:ln w="6350">
              <a:solidFill>
                <a:srgbClr val="000000"/>
              </a:solidFill>
              <a:prstDash val="solid"/>
              <a:round/>
              <a:headEnd/>
              <a:tailEnd/>
            </a:ln>
          </p:spPr>
          <p:txBody>
            <a:bodyPr/>
            <a:lstStyle/>
            <a:p>
              <a:endParaRPr lang="en-US"/>
            </a:p>
          </p:txBody>
        </p:sp>
        <p:sp>
          <p:nvSpPr>
            <p:cNvPr id="152885" name="Rectangle 1333"/>
            <p:cNvSpPr>
              <a:spLocks noChangeArrowheads="1"/>
            </p:cNvSpPr>
            <p:nvPr/>
          </p:nvSpPr>
          <p:spPr bwMode="auto">
            <a:xfrm>
              <a:off x="18718" y="21635"/>
              <a:ext cx="387" cy="3600"/>
            </a:xfrm>
            <a:prstGeom prst="rect">
              <a:avLst/>
            </a:prstGeom>
            <a:solidFill>
              <a:srgbClr val="BBE0E3"/>
            </a:solidFill>
            <a:ln w="6350">
              <a:solidFill>
                <a:srgbClr val="000000"/>
              </a:solidFill>
              <a:miter lim="800000"/>
              <a:headEnd/>
              <a:tailEnd/>
            </a:ln>
          </p:spPr>
          <p:txBody>
            <a:bodyPr/>
            <a:lstStyle/>
            <a:p>
              <a:endParaRPr lang="en-US"/>
            </a:p>
          </p:txBody>
        </p:sp>
        <p:sp>
          <p:nvSpPr>
            <p:cNvPr id="152886" name="Freeform 1334"/>
            <p:cNvSpPr>
              <a:spLocks/>
            </p:cNvSpPr>
            <p:nvPr/>
          </p:nvSpPr>
          <p:spPr bwMode="auto">
            <a:xfrm>
              <a:off x="18718" y="21421"/>
              <a:ext cx="516" cy="214"/>
            </a:xfrm>
            <a:custGeom>
              <a:avLst/>
              <a:gdLst>
                <a:gd name="T0" fmla="*/ 308 w 410"/>
                <a:gd name="T1" fmla="*/ 112 h 112"/>
                <a:gd name="T2" fmla="*/ 410 w 410"/>
                <a:gd name="T3" fmla="*/ 0 h 112"/>
                <a:gd name="T4" fmla="*/ 106 w 410"/>
                <a:gd name="T5" fmla="*/ 0 h 112"/>
                <a:gd name="T6" fmla="*/ 0 w 410"/>
                <a:gd name="T7" fmla="*/ 112 h 112"/>
                <a:gd name="T8" fmla="*/ 308 w 410"/>
                <a:gd name="T9" fmla="*/ 112 h 112"/>
              </a:gdLst>
              <a:ahLst/>
              <a:cxnLst>
                <a:cxn ang="0">
                  <a:pos x="T0" y="T1"/>
                </a:cxn>
                <a:cxn ang="0">
                  <a:pos x="T2" y="T3"/>
                </a:cxn>
                <a:cxn ang="0">
                  <a:pos x="T4" y="T5"/>
                </a:cxn>
                <a:cxn ang="0">
                  <a:pos x="T6" y="T7"/>
                </a:cxn>
                <a:cxn ang="0">
                  <a:pos x="T8" y="T9"/>
                </a:cxn>
              </a:cxnLst>
              <a:rect l="0" t="0" r="r" b="b"/>
              <a:pathLst>
                <a:path w="410" h="112">
                  <a:moveTo>
                    <a:pt x="308" y="112"/>
                  </a:moveTo>
                  <a:lnTo>
                    <a:pt x="410" y="0"/>
                  </a:lnTo>
                  <a:lnTo>
                    <a:pt x="106" y="0"/>
                  </a:lnTo>
                  <a:lnTo>
                    <a:pt x="0" y="112"/>
                  </a:lnTo>
                  <a:lnTo>
                    <a:pt x="308" y="112"/>
                  </a:lnTo>
                  <a:close/>
                </a:path>
              </a:pathLst>
            </a:custGeom>
            <a:solidFill>
              <a:srgbClr val="8CA8AA"/>
            </a:solidFill>
            <a:ln w="6350">
              <a:solidFill>
                <a:srgbClr val="000000"/>
              </a:solidFill>
              <a:prstDash val="solid"/>
              <a:round/>
              <a:headEnd/>
              <a:tailEnd/>
            </a:ln>
          </p:spPr>
          <p:txBody>
            <a:bodyPr/>
            <a:lstStyle/>
            <a:p>
              <a:endParaRPr lang="en-US"/>
            </a:p>
          </p:txBody>
        </p:sp>
        <p:sp>
          <p:nvSpPr>
            <p:cNvPr id="152887" name="Freeform 1335"/>
            <p:cNvSpPr>
              <a:spLocks/>
            </p:cNvSpPr>
            <p:nvPr/>
          </p:nvSpPr>
          <p:spPr bwMode="auto">
            <a:xfrm>
              <a:off x="19488" y="23761"/>
              <a:ext cx="132" cy="1474"/>
            </a:xfrm>
            <a:custGeom>
              <a:avLst/>
              <a:gdLst>
                <a:gd name="T0" fmla="*/ 0 w 106"/>
                <a:gd name="T1" fmla="*/ 769 h 769"/>
                <a:gd name="T2" fmla="*/ 0 w 106"/>
                <a:gd name="T3" fmla="*/ 111 h 769"/>
                <a:gd name="T4" fmla="*/ 106 w 106"/>
                <a:gd name="T5" fmla="*/ 0 h 769"/>
                <a:gd name="T6" fmla="*/ 106 w 106"/>
                <a:gd name="T7" fmla="*/ 657 h 769"/>
                <a:gd name="T8" fmla="*/ 0 w 106"/>
                <a:gd name="T9" fmla="*/ 769 h 769"/>
              </a:gdLst>
              <a:ahLst/>
              <a:cxnLst>
                <a:cxn ang="0">
                  <a:pos x="T0" y="T1"/>
                </a:cxn>
                <a:cxn ang="0">
                  <a:pos x="T2" y="T3"/>
                </a:cxn>
                <a:cxn ang="0">
                  <a:pos x="T4" y="T5"/>
                </a:cxn>
                <a:cxn ang="0">
                  <a:pos x="T6" y="T7"/>
                </a:cxn>
                <a:cxn ang="0">
                  <a:pos x="T8" y="T9"/>
                </a:cxn>
              </a:cxnLst>
              <a:rect l="0" t="0" r="r" b="b"/>
              <a:pathLst>
                <a:path w="106" h="769">
                  <a:moveTo>
                    <a:pt x="0" y="769"/>
                  </a:moveTo>
                  <a:lnTo>
                    <a:pt x="0" y="111"/>
                  </a:lnTo>
                  <a:lnTo>
                    <a:pt x="106" y="0"/>
                  </a:lnTo>
                  <a:lnTo>
                    <a:pt x="106" y="657"/>
                  </a:lnTo>
                  <a:lnTo>
                    <a:pt x="0" y="769"/>
                  </a:lnTo>
                  <a:close/>
                </a:path>
              </a:pathLst>
            </a:custGeom>
            <a:solidFill>
              <a:srgbClr val="CC7900"/>
            </a:solidFill>
            <a:ln w="6350">
              <a:solidFill>
                <a:srgbClr val="000000"/>
              </a:solidFill>
              <a:prstDash val="solid"/>
              <a:round/>
              <a:headEnd/>
              <a:tailEnd/>
            </a:ln>
          </p:spPr>
          <p:txBody>
            <a:bodyPr/>
            <a:lstStyle/>
            <a:p>
              <a:endParaRPr lang="en-US"/>
            </a:p>
          </p:txBody>
        </p:sp>
        <p:sp>
          <p:nvSpPr>
            <p:cNvPr id="152888" name="Rectangle 1336"/>
            <p:cNvSpPr>
              <a:spLocks noChangeArrowheads="1"/>
            </p:cNvSpPr>
            <p:nvPr/>
          </p:nvSpPr>
          <p:spPr bwMode="auto">
            <a:xfrm>
              <a:off x="19105" y="23974"/>
              <a:ext cx="383" cy="1261"/>
            </a:xfrm>
            <a:prstGeom prst="rect">
              <a:avLst/>
            </a:prstGeom>
            <a:solidFill>
              <a:srgbClr val="FF9900"/>
            </a:solidFill>
            <a:ln w="6350">
              <a:solidFill>
                <a:srgbClr val="000000"/>
              </a:solidFill>
              <a:miter lim="800000"/>
              <a:headEnd/>
              <a:tailEnd/>
            </a:ln>
          </p:spPr>
          <p:txBody>
            <a:bodyPr/>
            <a:lstStyle/>
            <a:p>
              <a:endParaRPr lang="en-US"/>
            </a:p>
          </p:txBody>
        </p:sp>
        <p:sp>
          <p:nvSpPr>
            <p:cNvPr id="152889" name="Freeform 1337"/>
            <p:cNvSpPr>
              <a:spLocks/>
            </p:cNvSpPr>
            <p:nvPr/>
          </p:nvSpPr>
          <p:spPr bwMode="auto">
            <a:xfrm>
              <a:off x="19105" y="23761"/>
              <a:ext cx="515" cy="213"/>
            </a:xfrm>
            <a:custGeom>
              <a:avLst/>
              <a:gdLst>
                <a:gd name="T0" fmla="*/ 304 w 410"/>
                <a:gd name="T1" fmla="*/ 111 h 111"/>
                <a:gd name="T2" fmla="*/ 410 w 410"/>
                <a:gd name="T3" fmla="*/ 0 h 111"/>
                <a:gd name="T4" fmla="*/ 102 w 410"/>
                <a:gd name="T5" fmla="*/ 0 h 111"/>
                <a:gd name="T6" fmla="*/ 0 w 410"/>
                <a:gd name="T7" fmla="*/ 111 h 111"/>
                <a:gd name="T8" fmla="*/ 304 w 410"/>
                <a:gd name="T9" fmla="*/ 111 h 111"/>
              </a:gdLst>
              <a:ahLst/>
              <a:cxnLst>
                <a:cxn ang="0">
                  <a:pos x="T0" y="T1"/>
                </a:cxn>
                <a:cxn ang="0">
                  <a:pos x="T2" y="T3"/>
                </a:cxn>
                <a:cxn ang="0">
                  <a:pos x="T4" y="T5"/>
                </a:cxn>
                <a:cxn ang="0">
                  <a:pos x="T6" y="T7"/>
                </a:cxn>
                <a:cxn ang="0">
                  <a:pos x="T8" y="T9"/>
                </a:cxn>
              </a:cxnLst>
              <a:rect l="0" t="0" r="r" b="b"/>
              <a:pathLst>
                <a:path w="410" h="111">
                  <a:moveTo>
                    <a:pt x="304" y="111"/>
                  </a:moveTo>
                  <a:lnTo>
                    <a:pt x="410" y="0"/>
                  </a:lnTo>
                  <a:lnTo>
                    <a:pt x="102" y="0"/>
                  </a:lnTo>
                  <a:lnTo>
                    <a:pt x="0" y="111"/>
                  </a:lnTo>
                  <a:lnTo>
                    <a:pt x="304" y="111"/>
                  </a:lnTo>
                  <a:close/>
                </a:path>
              </a:pathLst>
            </a:custGeom>
            <a:solidFill>
              <a:srgbClr val="CC7900"/>
            </a:solidFill>
            <a:ln w="6350">
              <a:solidFill>
                <a:srgbClr val="000000"/>
              </a:solidFill>
              <a:prstDash val="solid"/>
              <a:round/>
              <a:headEnd/>
              <a:tailEnd/>
            </a:ln>
          </p:spPr>
          <p:txBody>
            <a:bodyPr/>
            <a:lstStyle/>
            <a:p>
              <a:endParaRPr lang="en-US"/>
            </a:p>
          </p:txBody>
        </p:sp>
        <p:sp>
          <p:nvSpPr>
            <p:cNvPr id="152890" name="Rectangle 1338"/>
            <p:cNvSpPr>
              <a:spLocks noChangeArrowheads="1"/>
            </p:cNvSpPr>
            <p:nvPr/>
          </p:nvSpPr>
          <p:spPr bwMode="auto">
            <a:xfrm>
              <a:off x="18777" y="21696"/>
              <a:ext cx="2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000" b="1">
                  <a:solidFill>
                    <a:srgbClr val="000000"/>
                  </a:solidFill>
                </a:rPr>
                <a:t>74%</a:t>
              </a:r>
              <a:endParaRPr lang="en-US" sz="2000"/>
            </a:p>
          </p:txBody>
        </p:sp>
        <p:sp>
          <p:nvSpPr>
            <p:cNvPr id="152891" name="Rectangle 1339"/>
            <p:cNvSpPr>
              <a:spLocks noChangeArrowheads="1"/>
            </p:cNvSpPr>
            <p:nvPr/>
          </p:nvSpPr>
          <p:spPr bwMode="auto">
            <a:xfrm>
              <a:off x="19178" y="23941"/>
              <a:ext cx="2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000" b="1">
                  <a:solidFill>
                    <a:schemeClr val="bg1"/>
                  </a:solidFill>
                </a:rPr>
                <a:t>26%</a:t>
              </a:r>
              <a:endParaRPr lang="en-US" sz="2000">
                <a:solidFill>
                  <a:schemeClr val="bg1"/>
                </a:solidFill>
              </a:endParaRPr>
            </a:p>
          </p:txBody>
        </p:sp>
        <p:sp>
          <p:nvSpPr>
            <p:cNvPr id="152892" name="Line 1340"/>
            <p:cNvSpPr>
              <a:spLocks noChangeShapeType="1"/>
            </p:cNvSpPr>
            <p:nvPr/>
          </p:nvSpPr>
          <p:spPr bwMode="auto">
            <a:xfrm flipH="1">
              <a:off x="17042" y="25235"/>
              <a:ext cx="30" cy="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893" name="Line 1341"/>
            <p:cNvSpPr>
              <a:spLocks noChangeShapeType="1"/>
            </p:cNvSpPr>
            <p:nvPr/>
          </p:nvSpPr>
          <p:spPr bwMode="auto">
            <a:xfrm>
              <a:off x="17072" y="25235"/>
              <a:ext cx="2710" cy="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894" name="Line 1342"/>
            <p:cNvSpPr>
              <a:spLocks noChangeShapeType="1"/>
            </p:cNvSpPr>
            <p:nvPr/>
          </p:nvSpPr>
          <p:spPr bwMode="auto">
            <a:xfrm>
              <a:off x="17072" y="25235"/>
              <a:ext cx="1" cy="6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895" name="Line 1343"/>
            <p:cNvSpPr>
              <a:spLocks noChangeShapeType="1"/>
            </p:cNvSpPr>
            <p:nvPr/>
          </p:nvSpPr>
          <p:spPr bwMode="auto">
            <a:xfrm>
              <a:off x="18429" y="25235"/>
              <a:ext cx="1" cy="6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896" name="Line 1344"/>
            <p:cNvSpPr>
              <a:spLocks noChangeShapeType="1"/>
            </p:cNvSpPr>
            <p:nvPr/>
          </p:nvSpPr>
          <p:spPr bwMode="auto">
            <a:xfrm>
              <a:off x="19782" y="25235"/>
              <a:ext cx="1" cy="6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897" name="Rectangle 1345"/>
            <p:cNvSpPr>
              <a:spLocks noChangeArrowheads="1"/>
            </p:cNvSpPr>
            <p:nvPr/>
          </p:nvSpPr>
          <p:spPr bwMode="auto">
            <a:xfrm>
              <a:off x="17341" y="25351"/>
              <a:ext cx="109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latin typeface="Arial" charset="0"/>
                </a:rPr>
                <a:t>Pre-</a:t>
              </a:r>
            </a:p>
            <a:p>
              <a:pPr defTabSz="4389438"/>
              <a:r>
                <a:rPr lang="en-US" sz="2400" b="1">
                  <a:solidFill>
                    <a:srgbClr val="000000"/>
                  </a:solidFill>
                  <a:latin typeface="Arial" charset="0"/>
                </a:rPr>
                <a:t>Intervention</a:t>
              </a:r>
              <a:endParaRPr lang="en-US" sz="2400"/>
            </a:p>
          </p:txBody>
        </p:sp>
        <p:sp>
          <p:nvSpPr>
            <p:cNvPr id="152898" name="Rectangle 1346"/>
            <p:cNvSpPr>
              <a:spLocks noChangeArrowheads="1"/>
            </p:cNvSpPr>
            <p:nvPr/>
          </p:nvSpPr>
          <p:spPr bwMode="auto">
            <a:xfrm>
              <a:off x="18701" y="25327"/>
              <a:ext cx="109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latin typeface="Arial" charset="0"/>
                </a:rPr>
                <a:t>Post-</a:t>
              </a:r>
            </a:p>
            <a:p>
              <a:pPr defTabSz="4389438"/>
              <a:r>
                <a:rPr lang="en-US" sz="2400" b="1">
                  <a:solidFill>
                    <a:srgbClr val="000000"/>
                  </a:solidFill>
                  <a:latin typeface="Arial" charset="0"/>
                </a:rPr>
                <a:t>Intervention</a:t>
              </a:r>
              <a:endParaRPr lang="en-US" sz="2400"/>
            </a:p>
          </p:txBody>
        </p:sp>
        <p:sp>
          <p:nvSpPr>
            <p:cNvPr id="152900" name="Rectangle 1348" descr="Parchment"/>
            <p:cNvSpPr>
              <a:spLocks noChangeArrowheads="1"/>
            </p:cNvSpPr>
            <p:nvPr/>
          </p:nvSpPr>
          <p:spPr bwMode="auto">
            <a:xfrm>
              <a:off x="19392" y="21852"/>
              <a:ext cx="714" cy="770"/>
            </a:xfrm>
            <a:prstGeom prst="rect">
              <a:avLst/>
            </a:prstGeom>
            <a:blipFill dpi="0" rotWithShape="1">
              <a:blip r:embed="rId8"/>
              <a:srcRect/>
              <a:tile tx="0" ty="0" sx="100000" sy="100000" flip="none" algn="tl"/>
            </a:blip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901" name="Rectangle 1349"/>
            <p:cNvSpPr>
              <a:spLocks noChangeArrowheads="1"/>
            </p:cNvSpPr>
            <p:nvPr/>
          </p:nvSpPr>
          <p:spPr bwMode="auto">
            <a:xfrm>
              <a:off x="19744" y="21958"/>
              <a:ext cx="342"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latin typeface="Arial" charset="0"/>
                </a:rPr>
                <a:t>Yes</a:t>
              </a:r>
              <a:endParaRPr lang="en-US" sz="2400"/>
            </a:p>
          </p:txBody>
        </p:sp>
        <p:sp>
          <p:nvSpPr>
            <p:cNvPr id="152902" name="Rectangle 1350"/>
            <p:cNvSpPr>
              <a:spLocks noChangeArrowheads="1"/>
            </p:cNvSpPr>
            <p:nvPr/>
          </p:nvSpPr>
          <p:spPr bwMode="auto">
            <a:xfrm>
              <a:off x="19738" y="22308"/>
              <a:ext cx="257"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latin typeface="Arial" charset="0"/>
                </a:rPr>
                <a:t>No</a:t>
              </a:r>
              <a:endParaRPr lang="en-US" sz="2400"/>
            </a:p>
          </p:txBody>
        </p:sp>
        <p:sp>
          <p:nvSpPr>
            <p:cNvPr id="152903" name="Rectangle 1351"/>
            <p:cNvSpPr>
              <a:spLocks noChangeArrowheads="1"/>
            </p:cNvSpPr>
            <p:nvPr/>
          </p:nvSpPr>
          <p:spPr bwMode="auto">
            <a:xfrm>
              <a:off x="19473" y="21956"/>
              <a:ext cx="218" cy="21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904" name="Rectangle 1352"/>
            <p:cNvSpPr>
              <a:spLocks noChangeArrowheads="1"/>
            </p:cNvSpPr>
            <p:nvPr/>
          </p:nvSpPr>
          <p:spPr bwMode="auto">
            <a:xfrm>
              <a:off x="19473" y="22312"/>
              <a:ext cx="218" cy="220"/>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2906" name="Line 1354"/>
          <p:cNvSpPr>
            <a:spLocks noChangeShapeType="1"/>
          </p:cNvSpPr>
          <p:nvPr/>
        </p:nvSpPr>
        <p:spPr bwMode="auto">
          <a:xfrm>
            <a:off x="23442613" y="40339963"/>
            <a:ext cx="3143250"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907" name="Line 1355"/>
          <p:cNvSpPr>
            <a:spLocks noChangeShapeType="1"/>
          </p:cNvSpPr>
          <p:nvPr/>
        </p:nvSpPr>
        <p:spPr bwMode="auto">
          <a:xfrm>
            <a:off x="23442613" y="34453513"/>
            <a:ext cx="3143250"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908" name="Rectangle 1356"/>
          <p:cNvSpPr>
            <a:spLocks noChangeArrowheads="1"/>
          </p:cNvSpPr>
          <p:nvPr/>
        </p:nvSpPr>
        <p:spPr bwMode="auto">
          <a:xfrm>
            <a:off x="23499763" y="40339963"/>
            <a:ext cx="28575" cy="130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09" name="Rectangle 1357"/>
          <p:cNvSpPr>
            <a:spLocks noChangeArrowheads="1"/>
          </p:cNvSpPr>
          <p:nvPr/>
        </p:nvSpPr>
        <p:spPr bwMode="auto">
          <a:xfrm>
            <a:off x="24142700" y="40339963"/>
            <a:ext cx="30163" cy="130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10" name="Rectangle 1358"/>
          <p:cNvSpPr>
            <a:spLocks noChangeArrowheads="1"/>
          </p:cNvSpPr>
          <p:nvPr/>
        </p:nvSpPr>
        <p:spPr bwMode="auto">
          <a:xfrm>
            <a:off x="24799925" y="40339963"/>
            <a:ext cx="30163" cy="130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11" name="Rectangle 1359"/>
          <p:cNvSpPr>
            <a:spLocks noChangeArrowheads="1"/>
          </p:cNvSpPr>
          <p:nvPr/>
        </p:nvSpPr>
        <p:spPr bwMode="auto">
          <a:xfrm>
            <a:off x="25444450" y="40339963"/>
            <a:ext cx="28575" cy="130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12" name="Rectangle 1360"/>
          <p:cNvSpPr>
            <a:spLocks noChangeArrowheads="1"/>
          </p:cNvSpPr>
          <p:nvPr/>
        </p:nvSpPr>
        <p:spPr bwMode="auto">
          <a:xfrm>
            <a:off x="26087388" y="40339963"/>
            <a:ext cx="26987" cy="130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13" name="Rectangle 1361"/>
          <p:cNvSpPr>
            <a:spLocks noChangeArrowheads="1"/>
          </p:cNvSpPr>
          <p:nvPr/>
        </p:nvSpPr>
        <p:spPr bwMode="auto">
          <a:xfrm>
            <a:off x="23456900" y="40498713"/>
            <a:ext cx="33972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latin typeface="Arial" charset="0"/>
              </a:rPr>
              <a:t>75</a:t>
            </a:r>
            <a:endParaRPr lang="en-US" sz="2400">
              <a:latin typeface="Arial" charset="0"/>
            </a:endParaRPr>
          </a:p>
        </p:txBody>
      </p:sp>
      <p:sp>
        <p:nvSpPr>
          <p:cNvPr id="152914" name="Rectangle 1362"/>
          <p:cNvSpPr>
            <a:spLocks noChangeArrowheads="1"/>
          </p:cNvSpPr>
          <p:nvPr/>
        </p:nvSpPr>
        <p:spPr bwMode="auto">
          <a:xfrm>
            <a:off x="24072850" y="40498713"/>
            <a:ext cx="509588"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latin typeface="Arial" charset="0"/>
              </a:rPr>
              <a:t>100</a:t>
            </a:r>
            <a:endParaRPr lang="en-US" sz="2400">
              <a:latin typeface="Arial" charset="0"/>
            </a:endParaRPr>
          </a:p>
        </p:txBody>
      </p:sp>
      <p:sp>
        <p:nvSpPr>
          <p:cNvPr id="152915" name="Rectangle 1363"/>
          <p:cNvSpPr>
            <a:spLocks noChangeArrowheads="1"/>
          </p:cNvSpPr>
          <p:nvPr/>
        </p:nvSpPr>
        <p:spPr bwMode="auto">
          <a:xfrm>
            <a:off x="24730075" y="40498713"/>
            <a:ext cx="509588"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latin typeface="Arial" charset="0"/>
              </a:rPr>
              <a:t>125</a:t>
            </a:r>
            <a:endParaRPr lang="en-US" sz="2400">
              <a:latin typeface="Arial" charset="0"/>
            </a:endParaRPr>
          </a:p>
        </p:txBody>
      </p:sp>
      <p:sp>
        <p:nvSpPr>
          <p:cNvPr id="152916" name="Rectangle 1364"/>
          <p:cNvSpPr>
            <a:spLocks noChangeArrowheads="1"/>
          </p:cNvSpPr>
          <p:nvPr/>
        </p:nvSpPr>
        <p:spPr bwMode="auto">
          <a:xfrm>
            <a:off x="25376188" y="40498713"/>
            <a:ext cx="50958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latin typeface="Arial" charset="0"/>
              </a:rPr>
              <a:t>150</a:t>
            </a:r>
            <a:endParaRPr lang="en-US" sz="2400">
              <a:latin typeface="Arial" charset="0"/>
            </a:endParaRPr>
          </a:p>
        </p:txBody>
      </p:sp>
      <p:sp>
        <p:nvSpPr>
          <p:cNvPr id="152917" name="Rectangle 1365"/>
          <p:cNvSpPr>
            <a:spLocks noChangeArrowheads="1"/>
          </p:cNvSpPr>
          <p:nvPr/>
        </p:nvSpPr>
        <p:spPr bwMode="auto">
          <a:xfrm>
            <a:off x="26017538" y="40498713"/>
            <a:ext cx="50958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latin typeface="Arial" charset="0"/>
              </a:rPr>
              <a:t>175</a:t>
            </a:r>
            <a:endParaRPr lang="en-US" sz="2400">
              <a:latin typeface="Arial" charset="0"/>
            </a:endParaRPr>
          </a:p>
        </p:txBody>
      </p:sp>
      <p:sp>
        <p:nvSpPr>
          <p:cNvPr id="152918" name="Rectangle 1366"/>
          <p:cNvSpPr>
            <a:spLocks noChangeArrowheads="1"/>
          </p:cNvSpPr>
          <p:nvPr/>
        </p:nvSpPr>
        <p:spPr bwMode="auto">
          <a:xfrm>
            <a:off x="24699913" y="40924163"/>
            <a:ext cx="15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endParaRPr>
          </a:p>
        </p:txBody>
      </p:sp>
      <p:sp>
        <p:nvSpPr>
          <p:cNvPr id="152919" name="Line 1367"/>
          <p:cNvSpPr>
            <a:spLocks noChangeShapeType="1"/>
          </p:cNvSpPr>
          <p:nvPr/>
        </p:nvSpPr>
        <p:spPr bwMode="auto">
          <a:xfrm flipV="1">
            <a:off x="23442613" y="34453513"/>
            <a:ext cx="0" cy="588645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920" name="Line 1368"/>
          <p:cNvSpPr>
            <a:spLocks noChangeShapeType="1"/>
          </p:cNvSpPr>
          <p:nvPr/>
        </p:nvSpPr>
        <p:spPr bwMode="auto">
          <a:xfrm flipV="1">
            <a:off x="26585863" y="34453513"/>
            <a:ext cx="1587" cy="588645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921" name="Rectangle 1369"/>
          <p:cNvSpPr>
            <a:spLocks noChangeArrowheads="1"/>
          </p:cNvSpPr>
          <p:nvPr/>
        </p:nvSpPr>
        <p:spPr bwMode="auto">
          <a:xfrm>
            <a:off x="23371175" y="40312975"/>
            <a:ext cx="71438" cy="50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22" name="Rectangle 1370"/>
          <p:cNvSpPr>
            <a:spLocks noChangeArrowheads="1"/>
          </p:cNvSpPr>
          <p:nvPr/>
        </p:nvSpPr>
        <p:spPr bwMode="auto">
          <a:xfrm>
            <a:off x="23371175" y="38841363"/>
            <a:ext cx="71438" cy="50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23" name="Rectangle 1371"/>
          <p:cNvSpPr>
            <a:spLocks noChangeArrowheads="1"/>
          </p:cNvSpPr>
          <p:nvPr/>
        </p:nvSpPr>
        <p:spPr bwMode="auto">
          <a:xfrm>
            <a:off x="23371175" y="37344350"/>
            <a:ext cx="71438" cy="492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24" name="Rectangle 1372"/>
          <p:cNvSpPr>
            <a:spLocks noChangeArrowheads="1"/>
          </p:cNvSpPr>
          <p:nvPr/>
        </p:nvSpPr>
        <p:spPr bwMode="auto">
          <a:xfrm>
            <a:off x="23371175" y="35845750"/>
            <a:ext cx="71438" cy="508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25" name="Rectangle 1373"/>
          <p:cNvSpPr>
            <a:spLocks noChangeArrowheads="1"/>
          </p:cNvSpPr>
          <p:nvPr/>
        </p:nvSpPr>
        <p:spPr bwMode="auto">
          <a:xfrm>
            <a:off x="23299738" y="40262175"/>
            <a:ext cx="15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2000">
              <a:latin typeface="Arial" charset="0"/>
            </a:endParaRPr>
          </a:p>
        </p:txBody>
      </p:sp>
      <p:sp>
        <p:nvSpPr>
          <p:cNvPr id="152926" name="Rectangle 1374"/>
          <p:cNvSpPr>
            <a:spLocks noChangeArrowheads="1"/>
          </p:cNvSpPr>
          <p:nvPr/>
        </p:nvSpPr>
        <p:spPr bwMode="auto">
          <a:xfrm>
            <a:off x="23299738" y="38782625"/>
            <a:ext cx="158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2000">
              <a:latin typeface="Arial" charset="0"/>
            </a:endParaRPr>
          </a:p>
        </p:txBody>
      </p:sp>
      <p:sp>
        <p:nvSpPr>
          <p:cNvPr id="152927" name="Rectangle 1375"/>
          <p:cNvSpPr>
            <a:spLocks noChangeArrowheads="1"/>
          </p:cNvSpPr>
          <p:nvPr/>
        </p:nvSpPr>
        <p:spPr bwMode="auto">
          <a:xfrm>
            <a:off x="23244175" y="37290375"/>
            <a:ext cx="1588"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endParaRPr>
          </a:p>
        </p:txBody>
      </p:sp>
      <p:sp>
        <p:nvSpPr>
          <p:cNvPr id="152928" name="Rectangle 1376"/>
          <p:cNvSpPr>
            <a:spLocks noChangeArrowheads="1"/>
          </p:cNvSpPr>
          <p:nvPr/>
        </p:nvSpPr>
        <p:spPr bwMode="auto">
          <a:xfrm>
            <a:off x="23244175" y="35791775"/>
            <a:ext cx="15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endParaRPr>
          </a:p>
        </p:txBody>
      </p:sp>
      <p:sp>
        <p:nvSpPr>
          <p:cNvPr id="152929" name="Rectangle 1377"/>
          <p:cNvSpPr>
            <a:spLocks noChangeArrowheads="1"/>
          </p:cNvSpPr>
          <p:nvPr/>
        </p:nvSpPr>
        <p:spPr bwMode="auto">
          <a:xfrm rot="16140000">
            <a:off x="22763957" y="37896006"/>
            <a:ext cx="273050"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p>
            <a:endParaRPr lang="en-US" sz="1800">
              <a:latin typeface="Arial" charset="0"/>
            </a:endParaRPr>
          </a:p>
        </p:txBody>
      </p:sp>
      <p:sp>
        <p:nvSpPr>
          <p:cNvPr id="152930" name="Rectangle 1378"/>
          <p:cNvSpPr>
            <a:spLocks noChangeArrowheads="1"/>
          </p:cNvSpPr>
          <p:nvPr/>
        </p:nvSpPr>
        <p:spPr bwMode="auto">
          <a:xfrm>
            <a:off x="24028400" y="39749413"/>
            <a:ext cx="200025" cy="59055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31" name="Rectangle 1379"/>
          <p:cNvSpPr>
            <a:spLocks noChangeArrowheads="1"/>
          </p:cNvSpPr>
          <p:nvPr/>
        </p:nvSpPr>
        <p:spPr bwMode="auto">
          <a:xfrm>
            <a:off x="24028400" y="39749413"/>
            <a:ext cx="200025" cy="59055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32" name="Rectangle 1380"/>
          <p:cNvSpPr>
            <a:spLocks noChangeArrowheads="1"/>
          </p:cNvSpPr>
          <p:nvPr/>
        </p:nvSpPr>
        <p:spPr bwMode="auto">
          <a:xfrm>
            <a:off x="24228425" y="38865175"/>
            <a:ext cx="200025" cy="147478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33" name="Rectangle 1381"/>
          <p:cNvSpPr>
            <a:spLocks noChangeArrowheads="1"/>
          </p:cNvSpPr>
          <p:nvPr/>
        </p:nvSpPr>
        <p:spPr bwMode="auto">
          <a:xfrm>
            <a:off x="24228425" y="38865175"/>
            <a:ext cx="200025" cy="147478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34" name="Rectangle 1382"/>
          <p:cNvSpPr>
            <a:spLocks noChangeArrowheads="1"/>
          </p:cNvSpPr>
          <p:nvPr/>
        </p:nvSpPr>
        <p:spPr bwMode="auto">
          <a:xfrm>
            <a:off x="24428450" y="36750625"/>
            <a:ext cx="187325" cy="35893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35" name="Rectangle 1383"/>
          <p:cNvSpPr>
            <a:spLocks noChangeArrowheads="1"/>
          </p:cNvSpPr>
          <p:nvPr/>
        </p:nvSpPr>
        <p:spPr bwMode="auto">
          <a:xfrm>
            <a:off x="24428450" y="36750625"/>
            <a:ext cx="187325" cy="35893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36" name="Rectangle 1384"/>
          <p:cNvSpPr>
            <a:spLocks noChangeArrowheads="1"/>
          </p:cNvSpPr>
          <p:nvPr/>
        </p:nvSpPr>
        <p:spPr bwMode="auto">
          <a:xfrm>
            <a:off x="24615775" y="38865175"/>
            <a:ext cx="198438" cy="147478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37" name="Rectangle 1385"/>
          <p:cNvSpPr>
            <a:spLocks noChangeArrowheads="1"/>
          </p:cNvSpPr>
          <p:nvPr/>
        </p:nvSpPr>
        <p:spPr bwMode="auto">
          <a:xfrm>
            <a:off x="24615775" y="38865175"/>
            <a:ext cx="198438" cy="147478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38" name="Rectangle 1386"/>
          <p:cNvSpPr>
            <a:spLocks noChangeArrowheads="1"/>
          </p:cNvSpPr>
          <p:nvPr/>
        </p:nvSpPr>
        <p:spPr bwMode="auto">
          <a:xfrm>
            <a:off x="24814213" y="37368163"/>
            <a:ext cx="200025" cy="29718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39" name="Rectangle 1387"/>
          <p:cNvSpPr>
            <a:spLocks noChangeArrowheads="1"/>
          </p:cNvSpPr>
          <p:nvPr/>
        </p:nvSpPr>
        <p:spPr bwMode="auto">
          <a:xfrm>
            <a:off x="24814213" y="37368163"/>
            <a:ext cx="200025" cy="29718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40" name="Rectangle 1388"/>
          <p:cNvSpPr>
            <a:spLocks noChangeArrowheads="1"/>
          </p:cNvSpPr>
          <p:nvPr/>
        </p:nvSpPr>
        <p:spPr bwMode="auto">
          <a:xfrm>
            <a:off x="25014238" y="34666238"/>
            <a:ext cx="201612" cy="567372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41" name="Rectangle 1389"/>
          <p:cNvSpPr>
            <a:spLocks noChangeArrowheads="1"/>
          </p:cNvSpPr>
          <p:nvPr/>
        </p:nvSpPr>
        <p:spPr bwMode="auto">
          <a:xfrm>
            <a:off x="25014238" y="34666238"/>
            <a:ext cx="201612" cy="567372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42" name="Rectangle 1390"/>
          <p:cNvSpPr>
            <a:spLocks noChangeArrowheads="1"/>
          </p:cNvSpPr>
          <p:nvPr/>
        </p:nvSpPr>
        <p:spPr bwMode="auto">
          <a:xfrm>
            <a:off x="25215850" y="36750625"/>
            <a:ext cx="198438" cy="35893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43" name="Rectangle 1391"/>
          <p:cNvSpPr>
            <a:spLocks noChangeArrowheads="1"/>
          </p:cNvSpPr>
          <p:nvPr/>
        </p:nvSpPr>
        <p:spPr bwMode="auto">
          <a:xfrm>
            <a:off x="25215850" y="36750625"/>
            <a:ext cx="198438" cy="35893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44" name="Rectangle 1392"/>
          <p:cNvSpPr>
            <a:spLocks noChangeArrowheads="1"/>
          </p:cNvSpPr>
          <p:nvPr/>
        </p:nvSpPr>
        <p:spPr bwMode="auto">
          <a:xfrm>
            <a:off x="25414288" y="37049075"/>
            <a:ext cx="187325" cy="329088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45" name="Rectangle 1393"/>
          <p:cNvSpPr>
            <a:spLocks noChangeArrowheads="1"/>
          </p:cNvSpPr>
          <p:nvPr/>
        </p:nvSpPr>
        <p:spPr bwMode="auto">
          <a:xfrm>
            <a:off x="25414288" y="37049075"/>
            <a:ext cx="187325" cy="329088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46" name="Rectangle 1394"/>
          <p:cNvSpPr>
            <a:spLocks noChangeArrowheads="1"/>
          </p:cNvSpPr>
          <p:nvPr/>
        </p:nvSpPr>
        <p:spPr bwMode="auto">
          <a:xfrm>
            <a:off x="25601613" y="37661850"/>
            <a:ext cx="200025" cy="2678113"/>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47" name="Rectangle 1395"/>
          <p:cNvSpPr>
            <a:spLocks noChangeArrowheads="1"/>
          </p:cNvSpPr>
          <p:nvPr/>
        </p:nvSpPr>
        <p:spPr bwMode="auto">
          <a:xfrm>
            <a:off x="25601613" y="37661850"/>
            <a:ext cx="200025" cy="2678113"/>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48" name="Rectangle 1396"/>
          <p:cNvSpPr>
            <a:spLocks noChangeArrowheads="1"/>
          </p:cNvSpPr>
          <p:nvPr/>
        </p:nvSpPr>
        <p:spPr bwMode="auto">
          <a:xfrm>
            <a:off x="25801638" y="38546088"/>
            <a:ext cx="200025" cy="179387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49" name="Rectangle 1397"/>
          <p:cNvSpPr>
            <a:spLocks noChangeArrowheads="1"/>
          </p:cNvSpPr>
          <p:nvPr/>
        </p:nvSpPr>
        <p:spPr bwMode="auto">
          <a:xfrm>
            <a:off x="25801638" y="38546088"/>
            <a:ext cx="200025" cy="17938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50" name="Rectangle 1398"/>
          <p:cNvSpPr>
            <a:spLocks noChangeArrowheads="1"/>
          </p:cNvSpPr>
          <p:nvPr/>
        </p:nvSpPr>
        <p:spPr bwMode="auto">
          <a:xfrm>
            <a:off x="26001663" y="39749413"/>
            <a:ext cx="200025" cy="59055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51" name="Rectangle 1399"/>
          <p:cNvSpPr>
            <a:spLocks noChangeArrowheads="1"/>
          </p:cNvSpPr>
          <p:nvPr/>
        </p:nvSpPr>
        <p:spPr bwMode="auto">
          <a:xfrm>
            <a:off x="26001663" y="39749413"/>
            <a:ext cx="200025" cy="59055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52" name="Rectangle 1400"/>
          <p:cNvSpPr>
            <a:spLocks noChangeArrowheads="1"/>
          </p:cNvSpPr>
          <p:nvPr/>
        </p:nvSpPr>
        <p:spPr bwMode="auto">
          <a:xfrm>
            <a:off x="26201688" y="39457313"/>
            <a:ext cx="200025" cy="88265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53" name="Rectangle 1401"/>
          <p:cNvSpPr>
            <a:spLocks noChangeArrowheads="1"/>
          </p:cNvSpPr>
          <p:nvPr/>
        </p:nvSpPr>
        <p:spPr bwMode="auto">
          <a:xfrm>
            <a:off x="26201688" y="39457313"/>
            <a:ext cx="200025" cy="88265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54" name="Rectangle 1402"/>
          <p:cNvSpPr>
            <a:spLocks noChangeArrowheads="1"/>
          </p:cNvSpPr>
          <p:nvPr/>
        </p:nvSpPr>
        <p:spPr bwMode="auto">
          <a:xfrm>
            <a:off x="26401713" y="40044688"/>
            <a:ext cx="184150" cy="29527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955" name="Rectangle 1403"/>
          <p:cNvSpPr>
            <a:spLocks noChangeArrowheads="1"/>
          </p:cNvSpPr>
          <p:nvPr/>
        </p:nvSpPr>
        <p:spPr bwMode="auto">
          <a:xfrm>
            <a:off x="26401713" y="40044688"/>
            <a:ext cx="184150" cy="2952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56" name="Freeform 1404"/>
          <p:cNvSpPr>
            <a:spLocks/>
          </p:cNvSpPr>
          <p:nvPr/>
        </p:nvSpPr>
        <p:spPr bwMode="auto">
          <a:xfrm>
            <a:off x="23442613" y="35975925"/>
            <a:ext cx="3143250" cy="4364038"/>
          </a:xfrm>
          <a:custGeom>
            <a:avLst/>
            <a:gdLst>
              <a:gd name="T0" fmla="*/ 3 w 220"/>
              <a:gd name="T1" fmla="*/ 162 h 163"/>
              <a:gd name="T2" fmla="*/ 7 w 220"/>
              <a:gd name="T3" fmla="*/ 162 h 163"/>
              <a:gd name="T4" fmla="*/ 10 w 220"/>
              <a:gd name="T5" fmla="*/ 162 h 163"/>
              <a:gd name="T6" fmla="*/ 14 w 220"/>
              <a:gd name="T7" fmla="*/ 161 h 163"/>
              <a:gd name="T8" fmla="*/ 18 w 220"/>
              <a:gd name="T9" fmla="*/ 160 h 163"/>
              <a:gd name="T10" fmla="*/ 21 w 220"/>
              <a:gd name="T11" fmla="*/ 159 h 163"/>
              <a:gd name="T12" fmla="*/ 25 w 220"/>
              <a:gd name="T13" fmla="*/ 158 h 163"/>
              <a:gd name="T14" fmla="*/ 29 w 220"/>
              <a:gd name="T15" fmla="*/ 157 h 163"/>
              <a:gd name="T16" fmla="*/ 33 w 220"/>
              <a:gd name="T17" fmla="*/ 155 h 163"/>
              <a:gd name="T18" fmla="*/ 36 w 220"/>
              <a:gd name="T19" fmla="*/ 152 h 163"/>
              <a:gd name="T20" fmla="*/ 40 w 220"/>
              <a:gd name="T21" fmla="*/ 149 h 163"/>
              <a:gd name="T22" fmla="*/ 44 w 220"/>
              <a:gd name="T23" fmla="*/ 146 h 163"/>
              <a:gd name="T24" fmla="*/ 47 w 220"/>
              <a:gd name="T25" fmla="*/ 142 h 163"/>
              <a:gd name="T26" fmla="*/ 51 w 220"/>
              <a:gd name="T27" fmla="*/ 137 h 163"/>
              <a:gd name="T28" fmla="*/ 55 w 220"/>
              <a:gd name="T29" fmla="*/ 132 h 163"/>
              <a:gd name="T30" fmla="*/ 58 w 220"/>
              <a:gd name="T31" fmla="*/ 126 h 163"/>
              <a:gd name="T32" fmla="*/ 62 w 220"/>
              <a:gd name="T33" fmla="*/ 119 h 163"/>
              <a:gd name="T34" fmla="*/ 66 w 220"/>
              <a:gd name="T35" fmla="*/ 112 h 163"/>
              <a:gd name="T36" fmla="*/ 69 w 220"/>
              <a:gd name="T37" fmla="*/ 103 h 163"/>
              <a:gd name="T38" fmla="*/ 73 w 220"/>
              <a:gd name="T39" fmla="*/ 95 h 163"/>
              <a:gd name="T40" fmla="*/ 77 w 220"/>
              <a:gd name="T41" fmla="*/ 85 h 163"/>
              <a:gd name="T42" fmla="*/ 80 w 220"/>
              <a:gd name="T43" fmla="*/ 75 h 163"/>
              <a:gd name="T44" fmla="*/ 84 w 220"/>
              <a:gd name="T45" fmla="*/ 66 h 163"/>
              <a:gd name="T46" fmla="*/ 88 w 220"/>
              <a:gd name="T47" fmla="*/ 56 h 163"/>
              <a:gd name="T48" fmla="*/ 91 w 220"/>
              <a:gd name="T49" fmla="*/ 46 h 163"/>
              <a:gd name="T50" fmla="*/ 95 w 220"/>
              <a:gd name="T51" fmla="*/ 37 h 163"/>
              <a:gd name="T52" fmla="*/ 99 w 220"/>
              <a:gd name="T53" fmla="*/ 28 h 163"/>
              <a:gd name="T54" fmla="*/ 103 w 220"/>
              <a:gd name="T55" fmla="*/ 20 h 163"/>
              <a:gd name="T56" fmla="*/ 106 w 220"/>
              <a:gd name="T57" fmla="*/ 13 h 163"/>
              <a:gd name="T58" fmla="*/ 110 w 220"/>
              <a:gd name="T59" fmla="*/ 8 h 163"/>
              <a:gd name="T60" fmla="*/ 114 w 220"/>
              <a:gd name="T61" fmla="*/ 4 h 163"/>
              <a:gd name="T62" fmla="*/ 117 w 220"/>
              <a:gd name="T63" fmla="*/ 1 h 163"/>
              <a:gd name="T64" fmla="*/ 121 w 220"/>
              <a:gd name="T65" fmla="*/ 0 h 163"/>
              <a:gd name="T66" fmla="*/ 125 w 220"/>
              <a:gd name="T67" fmla="*/ 1 h 163"/>
              <a:gd name="T68" fmla="*/ 128 w 220"/>
              <a:gd name="T69" fmla="*/ 3 h 163"/>
              <a:gd name="T70" fmla="*/ 132 w 220"/>
              <a:gd name="T71" fmla="*/ 7 h 163"/>
              <a:gd name="T72" fmla="*/ 136 w 220"/>
              <a:gd name="T73" fmla="*/ 13 h 163"/>
              <a:gd name="T74" fmla="*/ 139 w 220"/>
              <a:gd name="T75" fmla="*/ 19 h 163"/>
              <a:gd name="T76" fmla="*/ 143 w 220"/>
              <a:gd name="T77" fmla="*/ 27 h 163"/>
              <a:gd name="T78" fmla="*/ 147 w 220"/>
              <a:gd name="T79" fmla="*/ 36 h 163"/>
              <a:gd name="T80" fmla="*/ 150 w 220"/>
              <a:gd name="T81" fmla="*/ 45 h 163"/>
              <a:gd name="T82" fmla="*/ 154 w 220"/>
              <a:gd name="T83" fmla="*/ 55 h 163"/>
              <a:gd name="T84" fmla="*/ 158 w 220"/>
              <a:gd name="T85" fmla="*/ 65 h 163"/>
              <a:gd name="T86" fmla="*/ 161 w 220"/>
              <a:gd name="T87" fmla="*/ 75 h 163"/>
              <a:gd name="T88" fmla="*/ 165 w 220"/>
              <a:gd name="T89" fmla="*/ 84 h 163"/>
              <a:gd name="T90" fmla="*/ 169 w 220"/>
              <a:gd name="T91" fmla="*/ 94 h 163"/>
              <a:gd name="T92" fmla="*/ 173 w 220"/>
              <a:gd name="T93" fmla="*/ 103 h 163"/>
              <a:gd name="T94" fmla="*/ 176 w 220"/>
              <a:gd name="T95" fmla="*/ 111 h 163"/>
              <a:gd name="T96" fmla="*/ 180 w 220"/>
              <a:gd name="T97" fmla="*/ 118 h 163"/>
              <a:gd name="T98" fmla="*/ 184 w 220"/>
              <a:gd name="T99" fmla="*/ 125 h 163"/>
              <a:gd name="T100" fmla="*/ 187 w 220"/>
              <a:gd name="T101" fmla="*/ 132 h 163"/>
              <a:gd name="T102" fmla="*/ 191 w 220"/>
              <a:gd name="T103" fmla="*/ 137 h 163"/>
              <a:gd name="T104" fmla="*/ 195 w 220"/>
              <a:gd name="T105" fmla="*/ 142 h 163"/>
              <a:gd name="T106" fmla="*/ 198 w 220"/>
              <a:gd name="T107" fmla="*/ 146 h 163"/>
              <a:gd name="T108" fmla="*/ 202 w 220"/>
              <a:gd name="T109" fmla="*/ 149 h 163"/>
              <a:gd name="T110" fmla="*/ 206 w 220"/>
              <a:gd name="T111" fmla="*/ 152 h 163"/>
              <a:gd name="T112" fmla="*/ 209 w 220"/>
              <a:gd name="T113" fmla="*/ 154 h 163"/>
              <a:gd name="T114" fmla="*/ 213 w 220"/>
              <a:gd name="T115" fmla="*/ 156 h 163"/>
              <a:gd name="T116" fmla="*/ 217 w 220"/>
              <a:gd name="T117" fmla="*/ 158 h 163"/>
              <a:gd name="T118" fmla="*/ 220 w 220"/>
              <a:gd name="T119"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0" h="163">
                <a:moveTo>
                  <a:pt x="0" y="163"/>
                </a:moveTo>
                <a:lnTo>
                  <a:pt x="0" y="163"/>
                </a:lnTo>
                <a:lnTo>
                  <a:pt x="0" y="163"/>
                </a:lnTo>
                <a:lnTo>
                  <a:pt x="0" y="163"/>
                </a:lnTo>
                <a:lnTo>
                  <a:pt x="1" y="163"/>
                </a:lnTo>
                <a:lnTo>
                  <a:pt x="1" y="163"/>
                </a:lnTo>
                <a:lnTo>
                  <a:pt x="1" y="163"/>
                </a:lnTo>
                <a:lnTo>
                  <a:pt x="1" y="163"/>
                </a:lnTo>
                <a:lnTo>
                  <a:pt x="1" y="163"/>
                </a:lnTo>
                <a:lnTo>
                  <a:pt x="2" y="163"/>
                </a:lnTo>
                <a:lnTo>
                  <a:pt x="2" y="163"/>
                </a:lnTo>
                <a:lnTo>
                  <a:pt x="2" y="163"/>
                </a:lnTo>
                <a:lnTo>
                  <a:pt x="2" y="163"/>
                </a:lnTo>
                <a:lnTo>
                  <a:pt x="3" y="163"/>
                </a:lnTo>
                <a:lnTo>
                  <a:pt x="3" y="163"/>
                </a:lnTo>
                <a:lnTo>
                  <a:pt x="3" y="162"/>
                </a:lnTo>
                <a:lnTo>
                  <a:pt x="3" y="162"/>
                </a:lnTo>
                <a:lnTo>
                  <a:pt x="4" y="162"/>
                </a:lnTo>
                <a:lnTo>
                  <a:pt x="4" y="162"/>
                </a:lnTo>
                <a:lnTo>
                  <a:pt x="4" y="162"/>
                </a:lnTo>
                <a:lnTo>
                  <a:pt x="4" y="162"/>
                </a:lnTo>
                <a:lnTo>
                  <a:pt x="4" y="162"/>
                </a:lnTo>
                <a:lnTo>
                  <a:pt x="5" y="162"/>
                </a:lnTo>
                <a:lnTo>
                  <a:pt x="5" y="162"/>
                </a:lnTo>
                <a:lnTo>
                  <a:pt x="5" y="162"/>
                </a:lnTo>
                <a:lnTo>
                  <a:pt x="5" y="162"/>
                </a:lnTo>
                <a:lnTo>
                  <a:pt x="6" y="162"/>
                </a:lnTo>
                <a:lnTo>
                  <a:pt x="6" y="162"/>
                </a:lnTo>
                <a:lnTo>
                  <a:pt x="6" y="162"/>
                </a:lnTo>
                <a:lnTo>
                  <a:pt x="6" y="162"/>
                </a:lnTo>
                <a:lnTo>
                  <a:pt x="7" y="162"/>
                </a:lnTo>
                <a:lnTo>
                  <a:pt x="7" y="162"/>
                </a:lnTo>
                <a:lnTo>
                  <a:pt x="7" y="162"/>
                </a:lnTo>
                <a:lnTo>
                  <a:pt x="7" y="162"/>
                </a:lnTo>
                <a:lnTo>
                  <a:pt x="7" y="162"/>
                </a:lnTo>
                <a:lnTo>
                  <a:pt x="8" y="162"/>
                </a:lnTo>
                <a:lnTo>
                  <a:pt x="8" y="162"/>
                </a:lnTo>
                <a:lnTo>
                  <a:pt x="8" y="162"/>
                </a:lnTo>
                <a:lnTo>
                  <a:pt x="8" y="162"/>
                </a:lnTo>
                <a:lnTo>
                  <a:pt x="9" y="162"/>
                </a:lnTo>
                <a:lnTo>
                  <a:pt x="9" y="162"/>
                </a:lnTo>
                <a:lnTo>
                  <a:pt x="9" y="162"/>
                </a:lnTo>
                <a:lnTo>
                  <a:pt x="9" y="162"/>
                </a:lnTo>
                <a:lnTo>
                  <a:pt x="9" y="162"/>
                </a:lnTo>
                <a:lnTo>
                  <a:pt x="10" y="162"/>
                </a:lnTo>
                <a:lnTo>
                  <a:pt x="10" y="162"/>
                </a:lnTo>
                <a:lnTo>
                  <a:pt x="10" y="162"/>
                </a:lnTo>
                <a:lnTo>
                  <a:pt x="10" y="162"/>
                </a:lnTo>
                <a:lnTo>
                  <a:pt x="11" y="162"/>
                </a:lnTo>
                <a:lnTo>
                  <a:pt x="11" y="162"/>
                </a:lnTo>
                <a:lnTo>
                  <a:pt x="11" y="162"/>
                </a:lnTo>
                <a:lnTo>
                  <a:pt x="11" y="162"/>
                </a:lnTo>
                <a:lnTo>
                  <a:pt x="12" y="162"/>
                </a:lnTo>
                <a:lnTo>
                  <a:pt x="12" y="161"/>
                </a:lnTo>
                <a:lnTo>
                  <a:pt x="12" y="161"/>
                </a:lnTo>
                <a:lnTo>
                  <a:pt x="12" y="161"/>
                </a:lnTo>
                <a:lnTo>
                  <a:pt x="12" y="161"/>
                </a:lnTo>
                <a:lnTo>
                  <a:pt x="13" y="161"/>
                </a:lnTo>
                <a:lnTo>
                  <a:pt x="13" y="161"/>
                </a:lnTo>
                <a:lnTo>
                  <a:pt x="13" y="161"/>
                </a:lnTo>
                <a:lnTo>
                  <a:pt x="13" y="161"/>
                </a:lnTo>
                <a:lnTo>
                  <a:pt x="14" y="161"/>
                </a:lnTo>
                <a:lnTo>
                  <a:pt x="14" y="161"/>
                </a:lnTo>
                <a:lnTo>
                  <a:pt x="14" y="161"/>
                </a:lnTo>
                <a:lnTo>
                  <a:pt x="14" y="161"/>
                </a:lnTo>
                <a:lnTo>
                  <a:pt x="15" y="161"/>
                </a:lnTo>
                <a:lnTo>
                  <a:pt x="15" y="161"/>
                </a:lnTo>
                <a:lnTo>
                  <a:pt x="15" y="161"/>
                </a:lnTo>
                <a:lnTo>
                  <a:pt x="15" y="161"/>
                </a:lnTo>
                <a:lnTo>
                  <a:pt x="15" y="161"/>
                </a:lnTo>
                <a:lnTo>
                  <a:pt x="16" y="161"/>
                </a:lnTo>
                <a:lnTo>
                  <a:pt x="16" y="161"/>
                </a:lnTo>
                <a:lnTo>
                  <a:pt x="16" y="161"/>
                </a:lnTo>
                <a:lnTo>
                  <a:pt x="16" y="161"/>
                </a:lnTo>
                <a:lnTo>
                  <a:pt x="17" y="161"/>
                </a:lnTo>
                <a:lnTo>
                  <a:pt x="17" y="161"/>
                </a:lnTo>
                <a:lnTo>
                  <a:pt x="17" y="161"/>
                </a:lnTo>
                <a:lnTo>
                  <a:pt x="17" y="160"/>
                </a:lnTo>
                <a:lnTo>
                  <a:pt x="18" y="160"/>
                </a:lnTo>
                <a:lnTo>
                  <a:pt x="18" y="160"/>
                </a:lnTo>
                <a:lnTo>
                  <a:pt x="18" y="160"/>
                </a:lnTo>
                <a:lnTo>
                  <a:pt x="18" y="160"/>
                </a:lnTo>
                <a:lnTo>
                  <a:pt x="18" y="160"/>
                </a:lnTo>
                <a:lnTo>
                  <a:pt x="19" y="160"/>
                </a:lnTo>
                <a:lnTo>
                  <a:pt x="19" y="160"/>
                </a:lnTo>
                <a:lnTo>
                  <a:pt x="19" y="160"/>
                </a:lnTo>
                <a:lnTo>
                  <a:pt x="19" y="160"/>
                </a:lnTo>
                <a:lnTo>
                  <a:pt x="20" y="160"/>
                </a:lnTo>
                <a:lnTo>
                  <a:pt x="20" y="160"/>
                </a:lnTo>
                <a:lnTo>
                  <a:pt x="20" y="160"/>
                </a:lnTo>
                <a:lnTo>
                  <a:pt x="20" y="160"/>
                </a:lnTo>
                <a:lnTo>
                  <a:pt x="21" y="160"/>
                </a:lnTo>
                <a:lnTo>
                  <a:pt x="21" y="160"/>
                </a:lnTo>
                <a:lnTo>
                  <a:pt x="21" y="160"/>
                </a:lnTo>
                <a:lnTo>
                  <a:pt x="21" y="159"/>
                </a:lnTo>
                <a:lnTo>
                  <a:pt x="21" y="159"/>
                </a:lnTo>
                <a:lnTo>
                  <a:pt x="22" y="159"/>
                </a:lnTo>
                <a:lnTo>
                  <a:pt x="22" y="159"/>
                </a:lnTo>
                <a:lnTo>
                  <a:pt x="22" y="159"/>
                </a:lnTo>
                <a:lnTo>
                  <a:pt x="22" y="159"/>
                </a:lnTo>
                <a:lnTo>
                  <a:pt x="23" y="159"/>
                </a:lnTo>
                <a:lnTo>
                  <a:pt x="23" y="159"/>
                </a:lnTo>
                <a:lnTo>
                  <a:pt x="23" y="159"/>
                </a:lnTo>
                <a:lnTo>
                  <a:pt x="23" y="159"/>
                </a:lnTo>
                <a:lnTo>
                  <a:pt x="24" y="159"/>
                </a:lnTo>
                <a:lnTo>
                  <a:pt x="24" y="159"/>
                </a:lnTo>
                <a:lnTo>
                  <a:pt x="24" y="159"/>
                </a:lnTo>
                <a:lnTo>
                  <a:pt x="24" y="158"/>
                </a:lnTo>
                <a:lnTo>
                  <a:pt x="24" y="158"/>
                </a:lnTo>
                <a:lnTo>
                  <a:pt x="25" y="158"/>
                </a:lnTo>
                <a:lnTo>
                  <a:pt x="25" y="158"/>
                </a:lnTo>
                <a:lnTo>
                  <a:pt x="25" y="158"/>
                </a:lnTo>
                <a:lnTo>
                  <a:pt x="25" y="158"/>
                </a:lnTo>
                <a:lnTo>
                  <a:pt x="26" y="158"/>
                </a:lnTo>
                <a:lnTo>
                  <a:pt x="26" y="158"/>
                </a:lnTo>
                <a:lnTo>
                  <a:pt x="26" y="158"/>
                </a:lnTo>
                <a:lnTo>
                  <a:pt x="26" y="158"/>
                </a:lnTo>
                <a:lnTo>
                  <a:pt x="27" y="158"/>
                </a:lnTo>
                <a:lnTo>
                  <a:pt x="27" y="158"/>
                </a:lnTo>
                <a:lnTo>
                  <a:pt x="27" y="157"/>
                </a:lnTo>
                <a:lnTo>
                  <a:pt x="27" y="157"/>
                </a:lnTo>
                <a:lnTo>
                  <a:pt x="27" y="157"/>
                </a:lnTo>
                <a:lnTo>
                  <a:pt x="28" y="157"/>
                </a:lnTo>
                <a:lnTo>
                  <a:pt x="28" y="157"/>
                </a:lnTo>
                <a:lnTo>
                  <a:pt x="28" y="157"/>
                </a:lnTo>
                <a:lnTo>
                  <a:pt x="28" y="157"/>
                </a:lnTo>
                <a:lnTo>
                  <a:pt x="29" y="157"/>
                </a:lnTo>
                <a:lnTo>
                  <a:pt x="29" y="157"/>
                </a:lnTo>
                <a:lnTo>
                  <a:pt x="29" y="156"/>
                </a:lnTo>
                <a:lnTo>
                  <a:pt x="29" y="156"/>
                </a:lnTo>
                <a:lnTo>
                  <a:pt x="30" y="156"/>
                </a:lnTo>
                <a:lnTo>
                  <a:pt x="30" y="156"/>
                </a:lnTo>
                <a:lnTo>
                  <a:pt x="30" y="156"/>
                </a:lnTo>
                <a:lnTo>
                  <a:pt x="30" y="156"/>
                </a:lnTo>
                <a:lnTo>
                  <a:pt x="30" y="156"/>
                </a:lnTo>
                <a:lnTo>
                  <a:pt x="31" y="156"/>
                </a:lnTo>
                <a:lnTo>
                  <a:pt x="31" y="156"/>
                </a:lnTo>
                <a:lnTo>
                  <a:pt x="31" y="155"/>
                </a:lnTo>
                <a:lnTo>
                  <a:pt x="31" y="155"/>
                </a:lnTo>
                <a:lnTo>
                  <a:pt x="32" y="155"/>
                </a:lnTo>
                <a:lnTo>
                  <a:pt x="32" y="155"/>
                </a:lnTo>
                <a:lnTo>
                  <a:pt x="32" y="155"/>
                </a:lnTo>
                <a:lnTo>
                  <a:pt x="32" y="155"/>
                </a:lnTo>
                <a:lnTo>
                  <a:pt x="33" y="155"/>
                </a:lnTo>
                <a:lnTo>
                  <a:pt x="33" y="155"/>
                </a:lnTo>
                <a:lnTo>
                  <a:pt x="33" y="154"/>
                </a:lnTo>
                <a:lnTo>
                  <a:pt x="33" y="154"/>
                </a:lnTo>
                <a:lnTo>
                  <a:pt x="33" y="154"/>
                </a:lnTo>
                <a:lnTo>
                  <a:pt x="34" y="154"/>
                </a:lnTo>
                <a:lnTo>
                  <a:pt x="34" y="154"/>
                </a:lnTo>
                <a:lnTo>
                  <a:pt x="34" y="154"/>
                </a:lnTo>
                <a:lnTo>
                  <a:pt x="34" y="154"/>
                </a:lnTo>
                <a:lnTo>
                  <a:pt x="35" y="153"/>
                </a:lnTo>
                <a:lnTo>
                  <a:pt x="35" y="153"/>
                </a:lnTo>
                <a:lnTo>
                  <a:pt x="35" y="153"/>
                </a:lnTo>
                <a:lnTo>
                  <a:pt x="35" y="153"/>
                </a:lnTo>
                <a:lnTo>
                  <a:pt x="36" y="153"/>
                </a:lnTo>
                <a:lnTo>
                  <a:pt x="36" y="153"/>
                </a:lnTo>
                <a:lnTo>
                  <a:pt x="36" y="152"/>
                </a:lnTo>
                <a:lnTo>
                  <a:pt x="36" y="152"/>
                </a:lnTo>
                <a:lnTo>
                  <a:pt x="36" y="152"/>
                </a:lnTo>
                <a:lnTo>
                  <a:pt x="37" y="152"/>
                </a:lnTo>
                <a:lnTo>
                  <a:pt x="37" y="152"/>
                </a:lnTo>
                <a:lnTo>
                  <a:pt x="37" y="152"/>
                </a:lnTo>
                <a:lnTo>
                  <a:pt x="37" y="151"/>
                </a:lnTo>
                <a:lnTo>
                  <a:pt x="38" y="151"/>
                </a:lnTo>
                <a:lnTo>
                  <a:pt x="38" y="151"/>
                </a:lnTo>
                <a:lnTo>
                  <a:pt x="38" y="151"/>
                </a:lnTo>
                <a:lnTo>
                  <a:pt x="38" y="151"/>
                </a:lnTo>
                <a:lnTo>
                  <a:pt x="39" y="151"/>
                </a:lnTo>
                <a:lnTo>
                  <a:pt x="39" y="150"/>
                </a:lnTo>
                <a:lnTo>
                  <a:pt x="39" y="150"/>
                </a:lnTo>
                <a:lnTo>
                  <a:pt x="39" y="150"/>
                </a:lnTo>
                <a:lnTo>
                  <a:pt x="39" y="150"/>
                </a:lnTo>
                <a:lnTo>
                  <a:pt x="40" y="150"/>
                </a:lnTo>
                <a:lnTo>
                  <a:pt x="40" y="149"/>
                </a:lnTo>
                <a:lnTo>
                  <a:pt x="40" y="149"/>
                </a:lnTo>
                <a:lnTo>
                  <a:pt x="40" y="149"/>
                </a:lnTo>
                <a:lnTo>
                  <a:pt x="41" y="149"/>
                </a:lnTo>
                <a:lnTo>
                  <a:pt x="41" y="149"/>
                </a:lnTo>
                <a:lnTo>
                  <a:pt x="41" y="148"/>
                </a:lnTo>
                <a:lnTo>
                  <a:pt x="41" y="148"/>
                </a:lnTo>
                <a:lnTo>
                  <a:pt x="42" y="148"/>
                </a:lnTo>
                <a:lnTo>
                  <a:pt x="42" y="148"/>
                </a:lnTo>
                <a:lnTo>
                  <a:pt x="42" y="148"/>
                </a:lnTo>
                <a:lnTo>
                  <a:pt x="42" y="147"/>
                </a:lnTo>
                <a:lnTo>
                  <a:pt x="42" y="147"/>
                </a:lnTo>
                <a:lnTo>
                  <a:pt x="43" y="147"/>
                </a:lnTo>
                <a:lnTo>
                  <a:pt x="43" y="147"/>
                </a:lnTo>
                <a:lnTo>
                  <a:pt x="43" y="147"/>
                </a:lnTo>
                <a:lnTo>
                  <a:pt x="43" y="146"/>
                </a:lnTo>
                <a:lnTo>
                  <a:pt x="44" y="146"/>
                </a:lnTo>
                <a:lnTo>
                  <a:pt x="44" y="146"/>
                </a:lnTo>
                <a:lnTo>
                  <a:pt x="44" y="146"/>
                </a:lnTo>
                <a:lnTo>
                  <a:pt x="44" y="145"/>
                </a:lnTo>
                <a:lnTo>
                  <a:pt x="44" y="145"/>
                </a:lnTo>
                <a:lnTo>
                  <a:pt x="45" y="145"/>
                </a:lnTo>
                <a:lnTo>
                  <a:pt x="45" y="145"/>
                </a:lnTo>
                <a:lnTo>
                  <a:pt x="45" y="144"/>
                </a:lnTo>
                <a:lnTo>
                  <a:pt x="45" y="144"/>
                </a:lnTo>
                <a:lnTo>
                  <a:pt x="46" y="144"/>
                </a:lnTo>
                <a:lnTo>
                  <a:pt x="46" y="144"/>
                </a:lnTo>
                <a:lnTo>
                  <a:pt x="46" y="143"/>
                </a:lnTo>
                <a:lnTo>
                  <a:pt x="46" y="143"/>
                </a:lnTo>
                <a:lnTo>
                  <a:pt x="47" y="143"/>
                </a:lnTo>
                <a:lnTo>
                  <a:pt x="47" y="143"/>
                </a:lnTo>
                <a:lnTo>
                  <a:pt x="47" y="142"/>
                </a:lnTo>
                <a:lnTo>
                  <a:pt x="47" y="142"/>
                </a:lnTo>
                <a:lnTo>
                  <a:pt x="47" y="142"/>
                </a:lnTo>
                <a:lnTo>
                  <a:pt x="48" y="142"/>
                </a:lnTo>
                <a:lnTo>
                  <a:pt x="48" y="141"/>
                </a:lnTo>
                <a:lnTo>
                  <a:pt x="48" y="141"/>
                </a:lnTo>
                <a:lnTo>
                  <a:pt x="48" y="141"/>
                </a:lnTo>
                <a:lnTo>
                  <a:pt x="49" y="140"/>
                </a:lnTo>
                <a:lnTo>
                  <a:pt x="49" y="140"/>
                </a:lnTo>
                <a:lnTo>
                  <a:pt x="49" y="140"/>
                </a:lnTo>
                <a:lnTo>
                  <a:pt x="49" y="140"/>
                </a:lnTo>
                <a:lnTo>
                  <a:pt x="50" y="139"/>
                </a:lnTo>
                <a:lnTo>
                  <a:pt x="50" y="139"/>
                </a:lnTo>
                <a:lnTo>
                  <a:pt x="50" y="139"/>
                </a:lnTo>
                <a:lnTo>
                  <a:pt x="50" y="138"/>
                </a:lnTo>
                <a:lnTo>
                  <a:pt x="50" y="138"/>
                </a:lnTo>
                <a:lnTo>
                  <a:pt x="51" y="138"/>
                </a:lnTo>
                <a:lnTo>
                  <a:pt x="51" y="137"/>
                </a:lnTo>
                <a:lnTo>
                  <a:pt x="51" y="137"/>
                </a:lnTo>
                <a:lnTo>
                  <a:pt x="51" y="137"/>
                </a:lnTo>
                <a:lnTo>
                  <a:pt x="52" y="136"/>
                </a:lnTo>
                <a:lnTo>
                  <a:pt x="52" y="136"/>
                </a:lnTo>
                <a:lnTo>
                  <a:pt x="52" y="136"/>
                </a:lnTo>
                <a:lnTo>
                  <a:pt x="52" y="136"/>
                </a:lnTo>
                <a:lnTo>
                  <a:pt x="53" y="135"/>
                </a:lnTo>
                <a:lnTo>
                  <a:pt x="53" y="135"/>
                </a:lnTo>
                <a:lnTo>
                  <a:pt x="53" y="135"/>
                </a:lnTo>
                <a:lnTo>
                  <a:pt x="53" y="134"/>
                </a:lnTo>
                <a:lnTo>
                  <a:pt x="53" y="134"/>
                </a:lnTo>
                <a:lnTo>
                  <a:pt x="54" y="133"/>
                </a:lnTo>
                <a:lnTo>
                  <a:pt x="54" y="133"/>
                </a:lnTo>
                <a:lnTo>
                  <a:pt x="54" y="133"/>
                </a:lnTo>
                <a:lnTo>
                  <a:pt x="54" y="132"/>
                </a:lnTo>
                <a:lnTo>
                  <a:pt x="55" y="132"/>
                </a:lnTo>
                <a:lnTo>
                  <a:pt x="55" y="132"/>
                </a:lnTo>
                <a:lnTo>
                  <a:pt x="55" y="131"/>
                </a:lnTo>
                <a:lnTo>
                  <a:pt x="55" y="131"/>
                </a:lnTo>
                <a:lnTo>
                  <a:pt x="56" y="131"/>
                </a:lnTo>
                <a:lnTo>
                  <a:pt x="56" y="130"/>
                </a:lnTo>
                <a:lnTo>
                  <a:pt x="56" y="130"/>
                </a:lnTo>
                <a:lnTo>
                  <a:pt x="56" y="129"/>
                </a:lnTo>
                <a:lnTo>
                  <a:pt x="56" y="129"/>
                </a:lnTo>
                <a:lnTo>
                  <a:pt x="57" y="129"/>
                </a:lnTo>
                <a:lnTo>
                  <a:pt x="57" y="128"/>
                </a:lnTo>
                <a:lnTo>
                  <a:pt x="57" y="128"/>
                </a:lnTo>
                <a:lnTo>
                  <a:pt x="57" y="128"/>
                </a:lnTo>
                <a:lnTo>
                  <a:pt x="58" y="127"/>
                </a:lnTo>
                <a:lnTo>
                  <a:pt x="58" y="127"/>
                </a:lnTo>
                <a:lnTo>
                  <a:pt x="58" y="126"/>
                </a:lnTo>
                <a:lnTo>
                  <a:pt x="58" y="126"/>
                </a:lnTo>
                <a:lnTo>
                  <a:pt x="59" y="126"/>
                </a:lnTo>
                <a:lnTo>
                  <a:pt x="59" y="125"/>
                </a:lnTo>
                <a:lnTo>
                  <a:pt x="59" y="125"/>
                </a:lnTo>
                <a:lnTo>
                  <a:pt x="59" y="124"/>
                </a:lnTo>
                <a:lnTo>
                  <a:pt x="59" y="124"/>
                </a:lnTo>
                <a:lnTo>
                  <a:pt x="60" y="124"/>
                </a:lnTo>
                <a:lnTo>
                  <a:pt x="60" y="123"/>
                </a:lnTo>
                <a:lnTo>
                  <a:pt x="60" y="123"/>
                </a:lnTo>
                <a:lnTo>
                  <a:pt x="60" y="122"/>
                </a:lnTo>
                <a:lnTo>
                  <a:pt x="61" y="122"/>
                </a:lnTo>
                <a:lnTo>
                  <a:pt x="61" y="121"/>
                </a:lnTo>
                <a:lnTo>
                  <a:pt x="61" y="121"/>
                </a:lnTo>
                <a:lnTo>
                  <a:pt x="61" y="120"/>
                </a:lnTo>
                <a:lnTo>
                  <a:pt x="62" y="120"/>
                </a:lnTo>
                <a:lnTo>
                  <a:pt x="62" y="120"/>
                </a:lnTo>
                <a:lnTo>
                  <a:pt x="62" y="119"/>
                </a:lnTo>
                <a:lnTo>
                  <a:pt x="62" y="119"/>
                </a:lnTo>
                <a:lnTo>
                  <a:pt x="62" y="118"/>
                </a:lnTo>
                <a:lnTo>
                  <a:pt x="63" y="118"/>
                </a:lnTo>
                <a:lnTo>
                  <a:pt x="63" y="117"/>
                </a:lnTo>
                <a:lnTo>
                  <a:pt x="63" y="117"/>
                </a:lnTo>
                <a:lnTo>
                  <a:pt x="63" y="116"/>
                </a:lnTo>
                <a:lnTo>
                  <a:pt x="64" y="116"/>
                </a:lnTo>
                <a:lnTo>
                  <a:pt x="64" y="115"/>
                </a:lnTo>
                <a:lnTo>
                  <a:pt x="64" y="115"/>
                </a:lnTo>
                <a:lnTo>
                  <a:pt x="64" y="115"/>
                </a:lnTo>
                <a:lnTo>
                  <a:pt x="65" y="114"/>
                </a:lnTo>
                <a:lnTo>
                  <a:pt x="65" y="114"/>
                </a:lnTo>
                <a:lnTo>
                  <a:pt x="65" y="113"/>
                </a:lnTo>
                <a:lnTo>
                  <a:pt x="65" y="113"/>
                </a:lnTo>
                <a:lnTo>
                  <a:pt x="65" y="112"/>
                </a:lnTo>
                <a:lnTo>
                  <a:pt x="66" y="112"/>
                </a:lnTo>
                <a:lnTo>
                  <a:pt x="66" y="111"/>
                </a:lnTo>
                <a:lnTo>
                  <a:pt x="66" y="111"/>
                </a:lnTo>
                <a:lnTo>
                  <a:pt x="66" y="110"/>
                </a:lnTo>
                <a:lnTo>
                  <a:pt x="67" y="110"/>
                </a:lnTo>
                <a:lnTo>
                  <a:pt x="67" y="109"/>
                </a:lnTo>
                <a:lnTo>
                  <a:pt x="67" y="109"/>
                </a:lnTo>
                <a:lnTo>
                  <a:pt x="67" y="108"/>
                </a:lnTo>
                <a:lnTo>
                  <a:pt x="68" y="108"/>
                </a:lnTo>
                <a:lnTo>
                  <a:pt x="68" y="107"/>
                </a:lnTo>
                <a:lnTo>
                  <a:pt x="68" y="107"/>
                </a:lnTo>
                <a:lnTo>
                  <a:pt x="68" y="106"/>
                </a:lnTo>
                <a:lnTo>
                  <a:pt x="68" y="105"/>
                </a:lnTo>
                <a:lnTo>
                  <a:pt x="69" y="105"/>
                </a:lnTo>
                <a:lnTo>
                  <a:pt x="69" y="104"/>
                </a:lnTo>
                <a:lnTo>
                  <a:pt x="69" y="104"/>
                </a:lnTo>
                <a:lnTo>
                  <a:pt x="69" y="103"/>
                </a:lnTo>
                <a:lnTo>
                  <a:pt x="70" y="103"/>
                </a:lnTo>
                <a:lnTo>
                  <a:pt x="70" y="102"/>
                </a:lnTo>
                <a:lnTo>
                  <a:pt x="70" y="102"/>
                </a:lnTo>
                <a:lnTo>
                  <a:pt x="70" y="101"/>
                </a:lnTo>
                <a:lnTo>
                  <a:pt x="71" y="101"/>
                </a:lnTo>
                <a:lnTo>
                  <a:pt x="71" y="100"/>
                </a:lnTo>
                <a:lnTo>
                  <a:pt x="71" y="100"/>
                </a:lnTo>
                <a:lnTo>
                  <a:pt x="71" y="99"/>
                </a:lnTo>
                <a:lnTo>
                  <a:pt x="71" y="98"/>
                </a:lnTo>
                <a:lnTo>
                  <a:pt x="72" y="98"/>
                </a:lnTo>
                <a:lnTo>
                  <a:pt x="72" y="97"/>
                </a:lnTo>
                <a:lnTo>
                  <a:pt x="72" y="97"/>
                </a:lnTo>
                <a:lnTo>
                  <a:pt x="72" y="96"/>
                </a:lnTo>
                <a:lnTo>
                  <a:pt x="73" y="96"/>
                </a:lnTo>
                <a:lnTo>
                  <a:pt x="73" y="95"/>
                </a:lnTo>
                <a:lnTo>
                  <a:pt x="73" y="95"/>
                </a:lnTo>
                <a:lnTo>
                  <a:pt x="73" y="94"/>
                </a:lnTo>
                <a:lnTo>
                  <a:pt x="74" y="93"/>
                </a:lnTo>
                <a:lnTo>
                  <a:pt x="74" y="93"/>
                </a:lnTo>
                <a:lnTo>
                  <a:pt x="74" y="92"/>
                </a:lnTo>
                <a:lnTo>
                  <a:pt x="74" y="92"/>
                </a:lnTo>
                <a:lnTo>
                  <a:pt x="74" y="91"/>
                </a:lnTo>
                <a:lnTo>
                  <a:pt x="75" y="91"/>
                </a:lnTo>
                <a:lnTo>
                  <a:pt x="75" y="90"/>
                </a:lnTo>
                <a:lnTo>
                  <a:pt x="75" y="89"/>
                </a:lnTo>
                <a:lnTo>
                  <a:pt x="75" y="89"/>
                </a:lnTo>
                <a:lnTo>
                  <a:pt x="76" y="88"/>
                </a:lnTo>
                <a:lnTo>
                  <a:pt x="76" y="88"/>
                </a:lnTo>
                <a:lnTo>
                  <a:pt x="76" y="87"/>
                </a:lnTo>
                <a:lnTo>
                  <a:pt x="76" y="86"/>
                </a:lnTo>
                <a:lnTo>
                  <a:pt x="76" y="86"/>
                </a:lnTo>
                <a:lnTo>
                  <a:pt x="77" y="85"/>
                </a:lnTo>
                <a:lnTo>
                  <a:pt x="77" y="85"/>
                </a:lnTo>
                <a:lnTo>
                  <a:pt x="77" y="84"/>
                </a:lnTo>
                <a:lnTo>
                  <a:pt x="77" y="83"/>
                </a:lnTo>
                <a:lnTo>
                  <a:pt x="78" y="83"/>
                </a:lnTo>
                <a:lnTo>
                  <a:pt x="78" y="82"/>
                </a:lnTo>
                <a:lnTo>
                  <a:pt x="78" y="82"/>
                </a:lnTo>
                <a:lnTo>
                  <a:pt x="78" y="81"/>
                </a:lnTo>
                <a:lnTo>
                  <a:pt x="79" y="80"/>
                </a:lnTo>
                <a:lnTo>
                  <a:pt x="79" y="80"/>
                </a:lnTo>
                <a:lnTo>
                  <a:pt x="79" y="79"/>
                </a:lnTo>
                <a:lnTo>
                  <a:pt x="79" y="79"/>
                </a:lnTo>
                <a:lnTo>
                  <a:pt x="79" y="78"/>
                </a:lnTo>
                <a:lnTo>
                  <a:pt x="80" y="77"/>
                </a:lnTo>
                <a:lnTo>
                  <a:pt x="80" y="77"/>
                </a:lnTo>
                <a:lnTo>
                  <a:pt x="80" y="76"/>
                </a:lnTo>
                <a:lnTo>
                  <a:pt x="80" y="75"/>
                </a:lnTo>
                <a:lnTo>
                  <a:pt x="81" y="75"/>
                </a:lnTo>
                <a:lnTo>
                  <a:pt x="81" y="74"/>
                </a:lnTo>
                <a:lnTo>
                  <a:pt x="81" y="74"/>
                </a:lnTo>
                <a:lnTo>
                  <a:pt x="81" y="73"/>
                </a:lnTo>
                <a:lnTo>
                  <a:pt x="82" y="72"/>
                </a:lnTo>
                <a:lnTo>
                  <a:pt x="82" y="72"/>
                </a:lnTo>
                <a:lnTo>
                  <a:pt x="82" y="71"/>
                </a:lnTo>
                <a:lnTo>
                  <a:pt x="82" y="71"/>
                </a:lnTo>
                <a:lnTo>
                  <a:pt x="82" y="70"/>
                </a:lnTo>
                <a:lnTo>
                  <a:pt x="83" y="69"/>
                </a:lnTo>
                <a:lnTo>
                  <a:pt x="83" y="69"/>
                </a:lnTo>
                <a:lnTo>
                  <a:pt x="83" y="68"/>
                </a:lnTo>
                <a:lnTo>
                  <a:pt x="83" y="67"/>
                </a:lnTo>
                <a:lnTo>
                  <a:pt x="84" y="67"/>
                </a:lnTo>
                <a:lnTo>
                  <a:pt x="84" y="66"/>
                </a:lnTo>
                <a:lnTo>
                  <a:pt x="84" y="66"/>
                </a:lnTo>
                <a:lnTo>
                  <a:pt x="84" y="65"/>
                </a:lnTo>
                <a:lnTo>
                  <a:pt x="85" y="64"/>
                </a:lnTo>
                <a:lnTo>
                  <a:pt x="85" y="64"/>
                </a:lnTo>
                <a:lnTo>
                  <a:pt x="85" y="63"/>
                </a:lnTo>
                <a:lnTo>
                  <a:pt x="85" y="62"/>
                </a:lnTo>
                <a:lnTo>
                  <a:pt x="85" y="62"/>
                </a:lnTo>
                <a:lnTo>
                  <a:pt x="86" y="61"/>
                </a:lnTo>
                <a:lnTo>
                  <a:pt x="86" y="61"/>
                </a:lnTo>
                <a:lnTo>
                  <a:pt x="86" y="60"/>
                </a:lnTo>
                <a:lnTo>
                  <a:pt x="86" y="59"/>
                </a:lnTo>
                <a:lnTo>
                  <a:pt x="87" y="59"/>
                </a:lnTo>
                <a:lnTo>
                  <a:pt x="87" y="58"/>
                </a:lnTo>
                <a:lnTo>
                  <a:pt x="87" y="58"/>
                </a:lnTo>
                <a:lnTo>
                  <a:pt x="87" y="57"/>
                </a:lnTo>
                <a:lnTo>
                  <a:pt x="88" y="56"/>
                </a:lnTo>
                <a:lnTo>
                  <a:pt x="88" y="56"/>
                </a:lnTo>
                <a:lnTo>
                  <a:pt x="88" y="55"/>
                </a:lnTo>
                <a:lnTo>
                  <a:pt x="88" y="54"/>
                </a:lnTo>
                <a:lnTo>
                  <a:pt x="88" y="54"/>
                </a:lnTo>
                <a:lnTo>
                  <a:pt x="89" y="53"/>
                </a:lnTo>
                <a:lnTo>
                  <a:pt x="89" y="53"/>
                </a:lnTo>
                <a:lnTo>
                  <a:pt x="89" y="52"/>
                </a:lnTo>
                <a:lnTo>
                  <a:pt x="89" y="51"/>
                </a:lnTo>
                <a:lnTo>
                  <a:pt x="90" y="51"/>
                </a:lnTo>
                <a:lnTo>
                  <a:pt x="90" y="50"/>
                </a:lnTo>
                <a:lnTo>
                  <a:pt x="90" y="50"/>
                </a:lnTo>
                <a:lnTo>
                  <a:pt x="90" y="49"/>
                </a:lnTo>
                <a:lnTo>
                  <a:pt x="91" y="48"/>
                </a:lnTo>
                <a:lnTo>
                  <a:pt x="91" y="48"/>
                </a:lnTo>
                <a:lnTo>
                  <a:pt x="91" y="47"/>
                </a:lnTo>
                <a:lnTo>
                  <a:pt x="91" y="46"/>
                </a:lnTo>
                <a:lnTo>
                  <a:pt x="91" y="46"/>
                </a:lnTo>
                <a:lnTo>
                  <a:pt x="92" y="45"/>
                </a:lnTo>
                <a:lnTo>
                  <a:pt x="92" y="45"/>
                </a:lnTo>
                <a:lnTo>
                  <a:pt x="92" y="44"/>
                </a:lnTo>
                <a:lnTo>
                  <a:pt x="92" y="44"/>
                </a:lnTo>
                <a:lnTo>
                  <a:pt x="93" y="43"/>
                </a:lnTo>
                <a:lnTo>
                  <a:pt x="93" y="42"/>
                </a:lnTo>
                <a:lnTo>
                  <a:pt x="93" y="42"/>
                </a:lnTo>
                <a:lnTo>
                  <a:pt x="93" y="41"/>
                </a:lnTo>
                <a:lnTo>
                  <a:pt x="94" y="41"/>
                </a:lnTo>
                <a:lnTo>
                  <a:pt x="94" y="40"/>
                </a:lnTo>
                <a:lnTo>
                  <a:pt x="94" y="39"/>
                </a:lnTo>
                <a:lnTo>
                  <a:pt x="94" y="39"/>
                </a:lnTo>
                <a:lnTo>
                  <a:pt x="94" y="38"/>
                </a:lnTo>
                <a:lnTo>
                  <a:pt x="95" y="38"/>
                </a:lnTo>
                <a:lnTo>
                  <a:pt x="95" y="37"/>
                </a:lnTo>
                <a:lnTo>
                  <a:pt x="95" y="37"/>
                </a:lnTo>
                <a:lnTo>
                  <a:pt x="95" y="36"/>
                </a:lnTo>
                <a:lnTo>
                  <a:pt x="96" y="35"/>
                </a:lnTo>
                <a:lnTo>
                  <a:pt x="96" y="35"/>
                </a:lnTo>
                <a:lnTo>
                  <a:pt x="96" y="34"/>
                </a:lnTo>
                <a:lnTo>
                  <a:pt x="96" y="34"/>
                </a:lnTo>
                <a:lnTo>
                  <a:pt x="97" y="33"/>
                </a:lnTo>
                <a:lnTo>
                  <a:pt x="97" y="33"/>
                </a:lnTo>
                <a:lnTo>
                  <a:pt x="97" y="32"/>
                </a:lnTo>
                <a:lnTo>
                  <a:pt x="97" y="32"/>
                </a:lnTo>
                <a:lnTo>
                  <a:pt x="97" y="31"/>
                </a:lnTo>
                <a:lnTo>
                  <a:pt x="98" y="30"/>
                </a:lnTo>
                <a:lnTo>
                  <a:pt x="98" y="30"/>
                </a:lnTo>
                <a:lnTo>
                  <a:pt x="98" y="29"/>
                </a:lnTo>
                <a:lnTo>
                  <a:pt x="98" y="29"/>
                </a:lnTo>
                <a:lnTo>
                  <a:pt x="99" y="28"/>
                </a:lnTo>
                <a:lnTo>
                  <a:pt x="99" y="28"/>
                </a:lnTo>
                <a:lnTo>
                  <a:pt x="99" y="27"/>
                </a:lnTo>
                <a:lnTo>
                  <a:pt x="99" y="27"/>
                </a:lnTo>
                <a:lnTo>
                  <a:pt x="100" y="26"/>
                </a:lnTo>
                <a:lnTo>
                  <a:pt x="100" y="26"/>
                </a:lnTo>
                <a:lnTo>
                  <a:pt x="100" y="25"/>
                </a:lnTo>
                <a:lnTo>
                  <a:pt x="100" y="25"/>
                </a:lnTo>
                <a:lnTo>
                  <a:pt x="100" y="24"/>
                </a:lnTo>
                <a:lnTo>
                  <a:pt x="101" y="24"/>
                </a:lnTo>
                <a:lnTo>
                  <a:pt x="101" y="23"/>
                </a:lnTo>
                <a:lnTo>
                  <a:pt x="101" y="23"/>
                </a:lnTo>
                <a:lnTo>
                  <a:pt x="101" y="22"/>
                </a:lnTo>
                <a:lnTo>
                  <a:pt x="102" y="22"/>
                </a:lnTo>
                <a:lnTo>
                  <a:pt x="102" y="21"/>
                </a:lnTo>
                <a:lnTo>
                  <a:pt x="102" y="21"/>
                </a:lnTo>
                <a:lnTo>
                  <a:pt x="102" y="20"/>
                </a:lnTo>
                <a:lnTo>
                  <a:pt x="103" y="20"/>
                </a:lnTo>
                <a:lnTo>
                  <a:pt x="103" y="20"/>
                </a:lnTo>
                <a:lnTo>
                  <a:pt x="103" y="19"/>
                </a:lnTo>
                <a:lnTo>
                  <a:pt x="103" y="19"/>
                </a:lnTo>
                <a:lnTo>
                  <a:pt x="103" y="18"/>
                </a:lnTo>
                <a:lnTo>
                  <a:pt x="104" y="18"/>
                </a:lnTo>
                <a:lnTo>
                  <a:pt x="104" y="17"/>
                </a:lnTo>
                <a:lnTo>
                  <a:pt x="104" y="17"/>
                </a:lnTo>
                <a:lnTo>
                  <a:pt x="104" y="16"/>
                </a:lnTo>
                <a:lnTo>
                  <a:pt x="105" y="16"/>
                </a:lnTo>
                <a:lnTo>
                  <a:pt x="105" y="16"/>
                </a:lnTo>
                <a:lnTo>
                  <a:pt x="105" y="15"/>
                </a:lnTo>
                <a:lnTo>
                  <a:pt x="105" y="15"/>
                </a:lnTo>
                <a:lnTo>
                  <a:pt x="106" y="14"/>
                </a:lnTo>
                <a:lnTo>
                  <a:pt x="106" y="14"/>
                </a:lnTo>
                <a:lnTo>
                  <a:pt x="106" y="14"/>
                </a:lnTo>
                <a:lnTo>
                  <a:pt x="106" y="13"/>
                </a:lnTo>
                <a:lnTo>
                  <a:pt x="106" y="13"/>
                </a:lnTo>
                <a:lnTo>
                  <a:pt x="107" y="13"/>
                </a:lnTo>
                <a:lnTo>
                  <a:pt x="107" y="12"/>
                </a:lnTo>
                <a:lnTo>
                  <a:pt x="107" y="12"/>
                </a:lnTo>
                <a:lnTo>
                  <a:pt x="107" y="11"/>
                </a:lnTo>
                <a:lnTo>
                  <a:pt x="108" y="11"/>
                </a:lnTo>
                <a:lnTo>
                  <a:pt x="108" y="11"/>
                </a:lnTo>
                <a:lnTo>
                  <a:pt x="108" y="10"/>
                </a:lnTo>
                <a:lnTo>
                  <a:pt x="108" y="10"/>
                </a:lnTo>
                <a:lnTo>
                  <a:pt x="109" y="10"/>
                </a:lnTo>
                <a:lnTo>
                  <a:pt x="109" y="9"/>
                </a:lnTo>
                <a:lnTo>
                  <a:pt x="109" y="9"/>
                </a:lnTo>
                <a:lnTo>
                  <a:pt x="109" y="9"/>
                </a:lnTo>
                <a:lnTo>
                  <a:pt x="109" y="8"/>
                </a:lnTo>
                <a:lnTo>
                  <a:pt x="110" y="8"/>
                </a:lnTo>
                <a:lnTo>
                  <a:pt x="110" y="8"/>
                </a:lnTo>
                <a:lnTo>
                  <a:pt x="110" y="7"/>
                </a:lnTo>
                <a:lnTo>
                  <a:pt x="110" y="7"/>
                </a:lnTo>
                <a:lnTo>
                  <a:pt x="111" y="7"/>
                </a:lnTo>
                <a:lnTo>
                  <a:pt x="111" y="7"/>
                </a:lnTo>
                <a:lnTo>
                  <a:pt x="111" y="6"/>
                </a:lnTo>
                <a:lnTo>
                  <a:pt x="111" y="6"/>
                </a:lnTo>
                <a:lnTo>
                  <a:pt x="111" y="6"/>
                </a:lnTo>
                <a:lnTo>
                  <a:pt x="112" y="6"/>
                </a:lnTo>
                <a:lnTo>
                  <a:pt x="112" y="5"/>
                </a:lnTo>
                <a:lnTo>
                  <a:pt x="112" y="5"/>
                </a:lnTo>
                <a:lnTo>
                  <a:pt x="112" y="5"/>
                </a:lnTo>
                <a:lnTo>
                  <a:pt x="113" y="5"/>
                </a:lnTo>
                <a:lnTo>
                  <a:pt x="113" y="4"/>
                </a:lnTo>
                <a:lnTo>
                  <a:pt x="113" y="4"/>
                </a:lnTo>
                <a:lnTo>
                  <a:pt x="113" y="4"/>
                </a:lnTo>
                <a:lnTo>
                  <a:pt x="114" y="4"/>
                </a:lnTo>
                <a:lnTo>
                  <a:pt x="114" y="4"/>
                </a:lnTo>
                <a:lnTo>
                  <a:pt x="114" y="3"/>
                </a:lnTo>
                <a:lnTo>
                  <a:pt x="114" y="3"/>
                </a:lnTo>
                <a:lnTo>
                  <a:pt x="114" y="3"/>
                </a:lnTo>
                <a:lnTo>
                  <a:pt x="115" y="3"/>
                </a:lnTo>
                <a:lnTo>
                  <a:pt x="115" y="3"/>
                </a:lnTo>
                <a:lnTo>
                  <a:pt x="115" y="2"/>
                </a:lnTo>
                <a:lnTo>
                  <a:pt x="115" y="2"/>
                </a:lnTo>
                <a:lnTo>
                  <a:pt x="116" y="2"/>
                </a:lnTo>
                <a:lnTo>
                  <a:pt x="116" y="2"/>
                </a:lnTo>
                <a:lnTo>
                  <a:pt x="116" y="2"/>
                </a:lnTo>
                <a:lnTo>
                  <a:pt x="116" y="2"/>
                </a:lnTo>
                <a:lnTo>
                  <a:pt x="117" y="2"/>
                </a:lnTo>
                <a:lnTo>
                  <a:pt x="117" y="1"/>
                </a:lnTo>
                <a:lnTo>
                  <a:pt x="117" y="1"/>
                </a:lnTo>
                <a:lnTo>
                  <a:pt x="117" y="1"/>
                </a:lnTo>
                <a:lnTo>
                  <a:pt x="117" y="1"/>
                </a:lnTo>
                <a:lnTo>
                  <a:pt x="118" y="1"/>
                </a:lnTo>
                <a:lnTo>
                  <a:pt x="118" y="1"/>
                </a:lnTo>
                <a:lnTo>
                  <a:pt x="118" y="1"/>
                </a:lnTo>
                <a:lnTo>
                  <a:pt x="118" y="1"/>
                </a:lnTo>
                <a:lnTo>
                  <a:pt x="119" y="1"/>
                </a:lnTo>
                <a:lnTo>
                  <a:pt x="119" y="1"/>
                </a:lnTo>
                <a:lnTo>
                  <a:pt x="119" y="1"/>
                </a:lnTo>
                <a:lnTo>
                  <a:pt x="119" y="0"/>
                </a:lnTo>
                <a:lnTo>
                  <a:pt x="120" y="0"/>
                </a:lnTo>
                <a:lnTo>
                  <a:pt x="120" y="0"/>
                </a:lnTo>
                <a:lnTo>
                  <a:pt x="120" y="0"/>
                </a:lnTo>
                <a:lnTo>
                  <a:pt x="120" y="0"/>
                </a:lnTo>
                <a:lnTo>
                  <a:pt x="120" y="0"/>
                </a:lnTo>
                <a:lnTo>
                  <a:pt x="121" y="0"/>
                </a:lnTo>
                <a:lnTo>
                  <a:pt x="121" y="0"/>
                </a:lnTo>
                <a:lnTo>
                  <a:pt x="121" y="0"/>
                </a:lnTo>
                <a:lnTo>
                  <a:pt x="121" y="0"/>
                </a:lnTo>
                <a:lnTo>
                  <a:pt x="122" y="0"/>
                </a:lnTo>
                <a:lnTo>
                  <a:pt x="122" y="0"/>
                </a:lnTo>
                <a:lnTo>
                  <a:pt x="122" y="0"/>
                </a:lnTo>
                <a:lnTo>
                  <a:pt x="122" y="0"/>
                </a:lnTo>
                <a:lnTo>
                  <a:pt x="123" y="0"/>
                </a:lnTo>
                <a:lnTo>
                  <a:pt x="123" y="0"/>
                </a:lnTo>
                <a:lnTo>
                  <a:pt x="123" y="1"/>
                </a:lnTo>
                <a:lnTo>
                  <a:pt x="123" y="1"/>
                </a:lnTo>
                <a:lnTo>
                  <a:pt x="123" y="1"/>
                </a:lnTo>
                <a:lnTo>
                  <a:pt x="124" y="1"/>
                </a:lnTo>
                <a:lnTo>
                  <a:pt x="124" y="1"/>
                </a:lnTo>
                <a:lnTo>
                  <a:pt x="124" y="1"/>
                </a:lnTo>
                <a:lnTo>
                  <a:pt x="124" y="1"/>
                </a:lnTo>
                <a:lnTo>
                  <a:pt x="125" y="1"/>
                </a:lnTo>
                <a:lnTo>
                  <a:pt x="125" y="1"/>
                </a:lnTo>
                <a:lnTo>
                  <a:pt x="125" y="1"/>
                </a:lnTo>
                <a:lnTo>
                  <a:pt x="125" y="1"/>
                </a:lnTo>
                <a:lnTo>
                  <a:pt x="126" y="1"/>
                </a:lnTo>
                <a:lnTo>
                  <a:pt x="126" y="2"/>
                </a:lnTo>
                <a:lnTo>
                  <a:pt x="126" y="2"/>
                </a:lnTo>
                <a:lnTo>
                  <a:pt x="126" y="2"/>
                </a:lnTo>
                <a:lnTo>
                  <a:pt x="126" y="2"/>
                </a:lnTo>
                <a:lnTo>
                  <a:pt x="127" y="2"/>
                </a:lnTo>
                <a:lnTo>
                  <a:pt x="127" y="2"/>
                </a:lnTo>
                <a:lnTo>
                  <a:pt x="127" y="3"/>
                </a:lnTo>
                <a:lnTo>
                  <a:pt x="127" y="3"/>
                </a:lnTo>
                <a:lnTo>
                  <a:pt x="128" y="3"/>
                </a:lnTo>
                <a:lnTo>
                  <a:pt x="128" y="3"/>
                </a:lnTo>
                <a:lnTo>
                  <a:pt x="128" y="3"/>
                </a:lnTo>
                <a:lnTo>
                  <a:pt x="128" y="3"/>
                </a:lnTo>
                <a:lnTo>
                  <a:pt x="129" y="4"/>
                </a:lnTo>
                <a:lnTo>
                  <a:pt x="129" y="4"/>
                </a:lnTo>
                <a:lnTo>
                  <a:pt x="129" y="4"/>
                </a:lnTo>
                <a:lnTo>
                  <a:pt x="129" y="4"/>
                </a:lnTo>
                <a:lnTo>
                  <a:pt x="129" y="4"/>
                </a:lnTo>
                <a:lnTo>
                  <a:pt x="130" y="5"/>
                </a:lnTo>
                <a:lnTo>
                  <a:pt x="130" y="5"/>
                </a:lnTo>
                <a:lnTo>
                  <a:pt x="130" y="5"/>
                </a:lnTo>
                <a:lnTo>
                  <a:pt x="130" y="5"/>
                </a:lnTo>
                <a:lnTo>
                  <a:pt x="131" y="6"/>
                </a:lnTo>
                <a:lnTo>
                  <a:pt x="131" y="6"/>
                </a:lnTo>
                <a:lnTo>
                  <a:pt x="131" y="6"/>
                </a:lnTo>
                <a:lnTo>
                  <a:pt x="131" y="6"/>
                </a:lnTo>
                <a:lnTo>
                  <a:pt x="132" y="7"/>
                </a:lnTo>
                <a:lnTo>
                  <a:pt x="132" y="7"/>
                </a:lnTo>
                <a:lnTo>
                  <a:pt x="132" y="7"/>
                </a:lnTo>
                <a:lnTo>
                  <a:pt x="132" y="8"/>
                </a:lnTo>
                <a:lnTo>
                  <a:pt x="132" y="8"/>
                </a:lnTo>
                <a:lnTo>
                  <a:pt x="133" y="8"/>
                </a:lnTo>
                <a:lnTo>
                  <a:pt x="133" y="9"/>
                </a:lnTo>
                <a:lnTo>
                  <a:pt x="133" y="9"/>
                </a:lnTo>
                <a:lnTo>
                  <a:pt x="133" y="9"/>
                </a:lnTo>
                <a:lnTo>
                  <a:pt x="134" y="10"/>
                </a:lnTo>
                <a:lnTo>
                  <a:pt x="134" y="10"/>
                </a:lnTo>
                <a:lnTo>
                  <a:pt x="134" y="10"/>
                </a:lnTo>
                <a:lnTo>
                  <a:pt x="134" y="11"/>
                </a:lnTo>
                <a:lnTo>
                  <a:pt x="135" y="11"/>
                </a:lnTo>
                <a:lnTo>
                  <a:pt x="135" y="11"/>
                </a:lnTo>
                <a:lnTo>
                  <a:pt x="135" y="12"/>
                </a:lnTo>
                <a:lnTo>
                  <a:pt x="135" y="12"/>
                </a:lnTo>
                <a:lnTo>
                  <a:pt x="135" y="12"/>
                </a:lnTo>
                <a:lnTo>
                  <a:pt x="136" y="13"/>
                </a:lnTo>
                <a:lnTo>
                  <a:pt x="136" y="13"/>
                </a:lnTo>
                <a:lnTo>
                  <a:pt x="136" y="13"/>
                </a:lnTo>
                <a:lnTo>
                  <a:pt x="136" y="14"/>
                </a:lnTo>
                <a:lnTo>
                  <a:pt x="137" y="14"/>
                </a:lnTo>
                <a:lnTo>
                  <a:pt x="137" y="15"/>
                </a:lnTo>
                <a:lnTo>
                  <a:pt x="137" y="15"/>
                </a:lnTo>
                <a:lnTo>
                  <a:pt x="137" y="15"/>
                </a:lnTo>
                <a:lnTo>
                  <a:pt x="138" y="16"/>
                </a:lnTo>
                <a:lnTo>
                  <a:pt x="138" y="16"/>
                </a:lnTo>
                <a:lnTo>
                  <a:pt x="138" y="17"/>
                </a:lnTo>
                <a:lnTo>
                  <a:pt x="138" y="17"/>
                </a:lnTo>
                <a:lnTo>
                  <a:pt x="138" y="18"/>
                </a:lnTo>
                <a:lnTo>
                  <a:pt x="139" y="18"/>
                </a:lnTo>
                <a:lnTo>
                  <a:pt x="139" y="18"/>
                </a:lnTo>
                <a:lnTo>
                  <a:pt x="139" y="19"/>
                </a:lnTo>
                <a:lnTo>
                  <a:pt x="139" y="19"/>
                </a:lnTo>
                <a:lnTo>
                  <a:pt x="140" y="20"/>
                </a:lnTo>
                <a:lnTo>
                  <a:pt x="140" y="20"/>
                </a:lnTo>
                <a:lnTo>
                  <a:pt x="140" y="21"/>
                </a:lnTo>
                <a:lnTo>
                  <a:pt x="140" y="21"/>
                </a:lnTo>
                <a:lnTo>
                  <a:pt x="141" y="22"/>
                </a:lnTo>
                <a:lnTo>
                  <a:pt x="141" y="22"/>
                </a:lnTo>
                <a:lnTo>
                  <a:pt x="141" y="23"/>
                </a:lnTo>
                <a:lnTo>
                  <a:pt x="141" y="23"/>
                </a:lnTo>
                <a:lnTo>
                  <a:pt x="141" y="24"/>
                </a:lnTo>
                <a:lnTo>
                  <a:pt x="142" y="24"/>
                </a:lnTo>
                <a:lnTo>
                  <a:pt x="142" y="25"/>
                </a:lnTo>
                <a:lnTo>
                  <a:pt x="142" y="25"/>
                </a:lnTo>
                <a:lnTo>
                  <a:pt x="142" y="26"/>
                </a:lnTo>
                <a:lnTo>
                  <a:pt x="143" y="26"/>
                </a:lnTo>
                <a:lnTo>
                  <a:pt x="143" y="27"/>
                </a:lnTo>
                <a:lnTo>
                  <a:pt x="143" y="27"/>
                </a:lnTo>
                <a:lnTo>
                  <a:pt x="143" y="28"/>
                </a:lnTo>
                <a:lnTo>
                  <a:pt x="143" y="28"/>
                </a:lnTo>
                <a:lnTo>
                  <a:pt x="144" y="29"/>
                </a:lnTo>
                <a:lnTo>
                  <a:pt x="144" y="29"/>
                </a:lnTo>
                <a:lnTo>
                  <a:pt x="144" y="30"/>
                </a:lnTo>
                <a:lnTo>
                  <a:pt x="144" y="30"/>
                </a:lnTo>
                <a:lnTo>
                  <a:pt x="145" y="31"/>
                </a:lnTo>
                <a:lnTo>
                  <a:pt x="145" y="31"/>
                </a:lnTo>
                <a:lnTo>
                  <a:pt x="145" y="32"/>
                </a:lnTo>
                <a:lnTo>
                  <a:pt x="145" y="32"/>
                </a:lnTo>
                <a:lnTo>
                  <a:pt x="146" y="33"/>
                </a:lnTo>
                <a:lnTo>
                  <a:pt x="146" y="34"/>
                </a:lnTo>
                <a:lnTo>
                  <a:pt x="146" y="34"/>
                </a:lnTo>
                <a:lnTo>
                  <a:pt x="146" y="35"/>
                </a:lnTo>
                <a:lnTo>
                  <a:pt x="146" y="35"/>
                </a:lnTo>
                <a:lnTo>
                  <a:pt x="147" y="36"/>
                </a:lnTo>
                <a:lnTo>
                  <a:pt x="147" y="36"/>
                </a:lnTo>
                <a:lnTo>
                  <a:pt x="147" y="37"/>
                </a:lnTo>
                <a:lnTo>
                  <a:pt x="147" y="37"/>
                </a:lnTo>
                <a:lnTo>
                  <a:pt x="148" y="38"/>
                </a:lnTo>
                <a:lnTo>
                  <a:pt x="148" y="39"/>
                </a:lnTo>
                <a:lnTo>
                  <a:pt x="148" y="39"/>
                </a:lnTo>
                <a:lnTo>
                  <a:pt x="148" y="40"/>
                </a:lnTo>
                <a:lnTo>
                  <a:pt x="149" y="40"/>
                </a:lnTo>
                <a:lnTo>
                  <a:pt x="149" y="41"/>
                </a:lnTo>
                <a:lnTo>
                  <a:pt x="149" y="41"/>
                </a:lnTo>
                <a:lnTo>
                  <a:pt x="149" y="42"/>
                </a:lnTo>
                <a:lnTo>
                  <a:pt x="149" y="43"/>
                </a:lnTo>
                <a:lnTo>
                  <a:pt x="150" y="43"/>
                </a:lnTo>
                <a:lnTo>
                  <a:pt x="150" y="44"/>
                </a:lnTo>
                <a:lnTo>
                  <a:pt x="150" y="44"/>
                </a:lnTo>
                <a:lnTo>
                  <a:pt x="150" y="45"/>
                </a:lnTo>
                <a:lnTo>
                  <a:pt x="151" y="46"/>
                </a:lnTo>
                <a:lnTo>
                  <a:pt x="151" y="46"/>
                </a:lnTo>
                <a:lnTo>
                  <a:pt x="151" y="47"/>
                </a:lnTo>
                <a:lnTo>
                  <a:pt x="151" y="47"/>
                </a:lnTo>
                <a:lnTo>
                  <a:pt x="152" y="48"/>
                </a:lnTo>
                <a:lnTo>
                  <a:pt x="152" y="49"/>
                </a:lnTo>
                <a:lnTo>
                  <a:pt x="152" y="49"/>
                </a:lnTo>
                <a:lnTo>
                  <a:pt x="152" y="50"/>
                </a:lnTo>
                <a:lnTo>
                  <a:pt x="152" y="50"/>
                </a:lnTo>
                <a:lnTo>
                  <a:pt x="153" y="51"/>
                </a:lnTo>
                <a:lnTo>
                  <a:pt x="153" y="52"/>
                </a:lnTo>
                <a:lnTo>
                  <a:pt x="153" y="52"/>
                </a:lnTo>
                <a:lnTo>
                  <a:pt x="153" y="53"/>
                </a:lnTo>
                <a:lnTo>
                  <a:pt x="154" y="54"/>
                </a:lnTo>
                <a:lnTo>
                  <a:pt x="154" y="54"/>
                </a:lnTo>
                <a:lnTo>
                  <a:pt x="154" y="55"/>
                </a:lnTo>
                <a:lnTo>
                  <a:pt x="154" y="55"/>
                </a:lnTo>
                <a:lnTo>
                  <a:pt x="155" y="56"/>
                </a:lnTo>
                <a:lnTo>
                  <a:pt x="155" y="57"/>
                </a:lnTo>
                <a:lnTo>
                  <a:pt x="155" y="57"/>
                </a:lnTo>
                <a:lnTo>
                  <a:pt x="155" y="58"/>
                </a:lnTo>
                <a:lnTo>
                  <a:pt x="155" y="58"/>
                </a:lnTo>
                <a:lnTo>
                  <a:pt x="156" y="59"/>
                </a:lnTo>
                <a:lnTo>
                  <a:pt x="156" y="60"/>
                </a:lnTo>
                <a:lnTo>
                  <a:pt x="156" y="60"/>
                </a:lnTo>
                <a:lnTo>
                  <a:pt x="156" y="61"/>
                </a:lnTo>
                <a:lnTo>
                  <a:pt x="157" y="62"/>
                </a:lnTo>
                <a:lnTo>
                  <a:pt x="157" y="62"/>
                </a:lnTo>
                <a:lnTo>
                  <a:pt x="157" y="63"/>
                </a:lnTo>
                <a:lnTo>
                  <a:pt x="157" y="63"/>
                </a:lnTo>
                <a:lnTo>
                  <a:pt x="158" y="64"/>
                </a:lnTo>
                <a:lnTo>
                  <a:pt x="158" y="65"/>
                </a:lnTo>
                <a:lnTo>
                  <a:pt x="158" y="65"/>
                </a:lnTo>
                <a:lnTo>
                  <a:pt x="158" y="66"/>
                </a:lnTo>
                <a:lnTo>
                  <a:pt x="158" y="67"/>
                </a:lnTo>
                <a:lnTo>
                  <a:pt x="159" y="67"/>
                </a:lnTo>
                <a:lnTo>
                  <a:pt x="159" y="68"/>
                </a:lnTo>
                <a:lnTo>
                  <a:pt x="159" y="68"/>
                </a:lnTo>
                <a:lnTo>
                  <a:pt x="159" y="69"/>
                </a:lnTo>
                <a:lnTo>
                  <a:pt x="160" y="70"/>
                </a:lnTo>
                <a:lnTo>
                  <a:pt x="160" y="70"/>
                </a:lnTo>
                <a:lnTo>
                  <a:pt x="160" y="71"/>
                </a:lnTo>
                <a:lnTo>
                  <a:pt x="160" y="72"/>
                </a:lnTo>
                <a:lnTo>
                  <a:pt x="161" y="72"/>
                </a:lnTo>
                <a:lnTo>
                  <a:pt x="161" y="73"/>
                </a:lnTo>
                <a:lnTo>
                  <a:pt x="161" y="73"/>
                </a:lnTo>
                <a:lnTo>
                  <a:pt x="161" y="74"/>
                </a:lnTo>
                <a:lnTo>
                  <a:pt x="161" y="75"/>
                </a:lnTo>
                <a:lnTo>
                  <a:pt x="162" y="75"/>
                </a:lnTo>
                <a:lnTo>
                  <a:pt x="162" y="76"/>
                </a:lnTo>
                <a:lnTo>
                  <a:pt x="162" y="76"/>
                </a:lnTo>
                <a:lnTo>
                  <a:pt x="162" y="77"/>
                </a:lnTo>
                <a:lnTo>
                  <a:pt x="163" y="78"/>
                </a:lnTo>
                <a:lnTo>
                  <a:pt x="163" y="78"/>
                </a:lnTo>
                <a:lnTo>
                  <a:pt x="163" y="79"/>
                </a:lnTo>
                <a:lnTo>
                  <a:pt x="163" y="80"/>
                </a:lnTo>
                <a:lnTo>
                  <a:pt x="164" y="80"/>
                </a:lnTo>
                <a:lnTo>
                  <a:pt x="164" y="81"/>
                </a:lnTo>
                <a:lnTo>
                  <a:pt x="164" y="81"/>
                </a:lnTo>
                <a:lnTo>
                  <a:pt x="164" y="82"/>
                </a:lnTo>
                <a:lnTo>
                  <a:pt x="164" y="83"/>
                </a:lnTo>
                <a:lnTo>
                  <a:pt x="165" y="83"/>
                </a:lnTo>
                <a:lnTo>
                  <a:pt x="165" y="84"/>
                </a:lnTo>
                <a:lnTo>
                  <a:pt x="165" y="84"/>
                </a:lnTo>
                <a:lnTo>
                  <a:pt x="165" y="85"/>
                </a:lnTo>
                <a:lnTo>
                  <a:pt x="166" y="86"/>
                </a:lnTo>
                <a:lnTo>
                  <a:pt x="166" y="86"/>
                </a:lnTo>
                <a:lnTo>
                  <a:pt x="166" y="87"/>
                </a:lnTo>
                <a:lnTo>
                  <a:pt x="166" y="87"/>
                </a:lnTo>
                <a:lnTo>
                  <a:pt x="167" y="88"/>
                </a:lnTo>
                <a:lnTo>
                  <a:pt x="167" y="88"/>
                </a:lnTo>
                <a:lnTo>
                  <a:pt x="167" y="89"/>
                </a:lnTo>
                <a:lnTo>
                  <a:pt x="167" y="90"/>
                </a:lnTo>
                <a:lnTo>
                  <a:pt x="167" y="90"/>
                </a:lnTo>
                <a:lnTo>
                  <a:pt x="168" y="91"/>
                </a:lnTo>
                <a:lnTo>
                  <a:pt x="168" y="91"/>
                </a:lnTo>
                <a:lnTo>
                  <a:pt x="168" y="92"/>
                </a:lnTo>
                <a:lnTo>
                  <a:pt x="168" y="93"/>
                </a:lnTo>
                <a:lnTo>
                  <a:pt x="169" y="93"/>
                </a:lnTo>
                <a:lnTo>
                  <a:pt x="169" y="94"/>
                </a:lnTo>
                <a:lnTo>
                  <a:pt x="169" y="94"/>
                </a:lnTo>
                <a:lnTo>
                  <a:pt x="169" y="95"/>
                </a:lnTo>
                <a:lnTo>
                  <a:pt x="170" y="95"/>
                </a:lnTo>
                <a:lnTo>
                  <a:pt x="170" y="96"/>
                </a:lnTo>
                <a:lnTo>
                  <a:pt x="170" y="97"/>
                </a:lnTo>
                <a:lnTo>
                  <a:pt x="170" y="97"/>
                </a:lnTo>
                <a:lnTo>
                  <a:pt x="170" y="98"/>
                </a:lnTo>
                <a:lnTo>
                  <a:pt x="171" y="98"/>
                </a:lnTo>
                <a:lnTo>
                  <a:pt x="171" y="99"/>
                </a:lnTo>
                <a:lnTo>
                  <a:pt x="171" y="99"/>
                </a:lnTo>
                <a:lnTo>
                  <a:pt x="171" y="100"/>
                </a:lnTo>
                <a:lnTo>
                  <a:pt x="172" y="100"/>
                </a:lnTo>
                <a:lnTo>
                  <a:pt x="172" y="101"/>
                </a:lnTo>
                <a:lnTo>
                  <a:pt x="172" y="102"/>
                </a:lnTo>
                <a:lnTo>
                  <a:pt x="172" y="102"/>
                </a:lnTo>
                <a:lnTo>
                  <a:pt x="173" y="103"/>
                </a:lnTo>
                <a:lnTo>
                  <a:pt x="173" y="103"/>
                </a:lnTo>
                <a:lnTo>
                  <a:pt x="173" y="104"/>
                </a:lnTo>
                <a:lnTo>
                  <a:pt x="173" y="104"/>
                </a:lnTo>
                <a:lnTo>
                  <a:pt x="173" y="105"/>
                </a:lnTo>
                <a:lnTo>
                  <a:pt x="174" y="105"/>
                </a:lnTo>
                <a:lnTo>
                  <a:pt x="174" y="106"/>
                </a:lnTo>
                <a:lnTo>
                  <a:pt x="174" y="106"/>
                </a:lnTo>
                <a:lnTo>
                  <a:pt x="174" y="107"/>
                </a:lnTo>
                <a:lnTo>
                  <a:pt x="175" y="107"/>
                </a:lnTo>
                <a:lnTo>
                  <a:pt x="175" y="108"/>
                </a:lnTo>
                <a:lnTo>
                  <a:pt x="175" y="108"/>
                </a:lnTo>
                <a:lnTo>
                  <a:pt x="175" y="109"/>
                </a:lnTo>
                <a:lnTo>
                  <a:pt x="176" y="109"/>
                </a:lnTo>
                <a:lnTo>
                  <a:pt x="176" y="110"/>
                </a:lnTo>
                <a:lnTo>
                  <a:pt x="176" y="110"/>
                </a:lnTo>
                <a:lnTo>
                  <a:pt x="176" y="111"/>
                </a:lnTo>
                <a:lnTo>
                  <a:pt x="176" y="111"/>
                </a:lnTo>
                <a:lnTo>
                  <a:pt x="177" y="112"/>
                </a:lnTo>
                <a:lnTo>
                  <a:pt x="177" y="112"/>
                </a:lnTo>
                <a:lnTo>
                  <a:pt x="177" y="113"/>
                </a:lnTo>
                <a:lnTo>
                  <a:pt x="177" y="113"/>
                </a:lnTo>
                <a:lnTo>
                  <a:pt x="178" y="114"/>
                </a:lnTo>
                <a:lnTo>
                  <a:pt x="178" y="114"/>
                </a:lnTo>
                <a:lnTo>
                  <a:pt x="178" y="115"/>
                </a:lnTo>
                <a:lnTo>
                  <a:pt x="178" y="115"/>
                </a:lnTo>
                <a:lnTo>
                  <a:pt x="178" y="116"/>
                </a:lnTo>
                <a:lnTo>
                  <a:pt x="179" y="116"/>
                </a:lnTo>
                <a:lnTo>
                  <a:pt x="179" y="117"/>
                </a:lnTo>
                <a:lnTo>
                  <a:pt x="179" y="117"/>
                </a:lnTo>
                <a:lnTo>
                  <a:pt x="179" y="118"/>
                </a:lnTo>
                <a:lnTo>
                  <a:pt x="180" y="118"/>
                </a:lnTo>
                <a:lnTo>
                  <a:pt x="180" y="118"/>
                </a:lnTo>
                <a:lnTo>
                  <a:pt x="180" y="119"/>
                </a:lnTo>
                <a:lnTo>
                  <a:pt x="180" y="119"/>
                </a:lnTo>
                <a:lnTo>
                  <a:pt x="181" y="120"/>
                </a:lnTo>
                <a:lnTo>
                  <a:pt x="181" y="120"/>
                </a:lnTo>
                <a:lnTo>
                  <a:pt x="181" y="121"/>
                </a:lnTo>
                <a:lnTo>
                  <a:pt x="181" y="121"/>
                </a:lnTo>
                <a:lnTo>
                  <a:pt x="181" y="122"/>
                </a:lnTo>
                <a:lnTo>
                  <a:pt x="182" y="122"/>
                </a:lnTo>
                <a:lnTo>
                  <a:pt x="182" y="122"/>
                </a:lnTo>
                <a:lnTo>
                  <a:pt x="182" y="123"/>
                </a:lnTo>
                <a:lnTo>
                  <a:pt x="182" y="123"/>
                </a:lnTo>
                <a:lnTo>
                  <a:pt x="183" y="124"/>
                </a:lnTo>
                <a:lnTo>
                  <a:pt x="183" y="124"/>
                </a:lnTo>
                <a:lnTo>
                  <a:pt x="183" y="125"/>
                </a:lnTo>
                <a:lnTo>
                  <a:pt x="183" y="125"/>
                </a:lnTo>
                <a:lnTo>
                  <a:pt x="184" y="125"/>
                </a:lnTo>
                <a:lnTo>
                  <a:pt x="184" y="126"/>
                </a:lnTo>
                <a:lnTo>
                  <a:pt x="184" y="126"/>
                </a:lnTo>
                <a:lnTo>
                  <a:pt x="184" y="127"/>
                </a:lnTo>
                <a:lnTo>
                  <a:pt x="184" y="127"/>
                </a:lnTo>
                <a:lnTo>
                  <a:pt x="185" y="127"/>
                </a:lnTo>
                <a:lnTo>
                  <a:pt x="185" y="128"/>
                </a:lnTo>
                <a:lnTo>
                  <a:pt x="185" y="128"/>
                </a:lnTo>
                <a:lnTo>
                  <a:pt x="185" y="129"/>
                </a:lnTo>
                <a:lnTo>
                  <a:pt x="186" y="129"/>
                </a:lnTo>
                <a:lnTo>
                  <a:pt x="186" y="129"/>
                </a:lnTo>
                <a:lnTo>
                  <a:pt x="186" y="130"/>
                </a:lnTo>
                <a:lnTo>
                  <a:pt x="186" y="130"/>
                </a:lnTo>
                <a:lnTo>
                  <a:pt x="187" y="130"/>
                </a:lnTo>
                <a:lnTo>
                  <a:pt x="187" y="131"/>
                </a:lnTo>
                <a:lnTo>
                  <a:pt x="187" y="131"/>
                </a:lnTo>
                <a:lnTo>
                  <a:pt x="187" y="132"/>
                </a:lnTo>
                <a:lnTo>
                  <a:pt x="187" y="132"/>
                </a:lnTo>
                <a:lnTo>
                  <a:pt x="188" y="132"/>
                </a:lnTo>
                <a:lnTo>
                  <a:pt x="188" y="133"/>
                </a:lnTo>
                <a:lnTo>
                  <a:pt x="188" y="133"/>
                </a:lnTo>
                <a:lnTo>
                  <a:pt x="188" y="133"/>
                </a:lnTo>
                <a:lnTo>
                  <a:pt x="189" y="134"/>
                </a:lnTo>
                <a:lnTo>
                  <a:pt x="189" y="134"/>
                </a:lnTo>
                <a:lnTo>
                  <a:pt x="189" y="134"/>
                </a:lnTo>
                <a:lnTo>
                  <a:pt x="189" y="135"/>
                </a:lnTo>
                <a:lnTo>
                  <a:pt x="190" y="135"/>
                </a:lnTo>
                <a:lnTo>
                  <a:pt x="190" y="135"/>
                </a:lnTo>
                <a:lnTo>
                  <a:pt x="190" y="136"/>
                </a:lnTo>
                <a:lnTo>
                  <a:pt x="190" y="136"/>
                </a:lnTo>
                <a:lnTo>
                  <a:pt x="190" y="136"/>
                </a:lnTo>
                <a:lnTo>
                  <a:pt x="191" y="137"/>
                </a:lnTo>
                <a:lnTo>
                  <a:pt x="191" y="137"/>
                </a:lnTo>
                <a:lnTo>
                  <a:pt x="191" y="137"/>
                </a:lnTo>
                <a:lnTo>
                  <a:pt x="191" y="138"/>
                </a:lnTo>
                <a:lnTo>
                  <a:pt x="192" y="138"/>
                </a:lnTo>
                <a:lnTo>
                  <a:pt x="192" y="138"/>
                </a:lnTo>
                <a:lnTo>
                  <a:pt x="192" y="139"/>
                </a:lnTo>
                <a:lnTo>
                  <a:pt x="192" y="139"/>
                </a:lnTo>
                <a:lnTo>
                  <a:pt x="193" y="139"/>
                </a:lnTo>
                <a:lnTo>
                  <a:pt x="193" y="139"/>
                </a:lnTo>
                <a:lnTo>
                  <a:pt x="193" y="140"/>
                </a:lnTo>
                <a:lnTo>
                  <a:pt x="193" y="140"/>
                </a:lnTo>
                <a:lnTo>
                  <a:pt x="193" y="140"/>
                </a:lnTo>
                <a:lnTo>
                  <a:pt x="194" y="141"/>
                </a:lnTo>
                <a:lnTo>
                  <a:pt x="194" y="141"/>
                </a:lnTo>
                <a:lnTo>
                  <a:pt x="194" y="141"/>
                </a:lnTo>
                <a:lnTo>
                  <a:pt x="194" y="141"/>
                </a:lnTo>
                <a:lnTo>
                  <a:pt x="195" y="142"/>
                </a:lnTo>
                <a:lnTo>
                  <a:pt x="195" y="142"/>
                </a:lnTo>
                <a:lnTo>
                  <a:pt x="195" y="142"/>
                </a:lnTo>
                <a:lnTo>
                  <a:pt x="195" y="143"/>
                </a:lnTo>
                <a:lnTo>
                  <a:pt x="196" y="143"/>
                </a:lnTo>
                <a:lnTo>
                  <a:pt x="196" y="143"/>
                </a:lnTo>
                <a:lnTo>
                  <a:pt x="196" y="143"/>
                </a:lnTo>
                <a:lnTo>
                  <a:pt x="196" y="144"/>
                </a:lnTo>
                <a:lnTo>
                  <a:pt x="196" y="144"/>
                </a:lnTo>
                <a:lnTo>
                  <a:pt x="197" y="144"/>
                </a:lnTo>
                <a:lnTo>
                  <a:pt x="197" y="144"/>
                </a:lnTo>
                <a:lnTo>
                  <a:pt x="197" y="145"/>
                </a:lnTo>
                <a:lnTo>
                  <a:pt x="197" y="145"/>
                </a:lnTo>
                <a:lnTo>
                  <a:pt x="198" y="145"/>
                </a:lnTo>
                <a:lnTo>
                  <a:pt x="198" y="145"/>
                </a:lnTo>
                <a:lnTo>
                  <a:pt x="198" y="146"/>
                </a:lnTo>
                <a:lnTo>
                  <a:pt x="198" y="146"/>
                </a:lnTo>
                <a:lnTo>
                  <a:pt x="199" y="146"/>
                </a:lnTo>
                <a:lnTo>
                  <a:pt x="199" y="146"/>
                </a:lnTo>
                <a:lnTo>
                  <a:pt x="199" y="146"/>
                </a:lnTo>
                <a:lnTo>
                  <a:pt x="199" y="147"/>
                </a:lnTo>
                <a:lnTo>
                  <a:pt x="199" y="147"/>
                </a:lnTo>
                <a:lnTo>
                  <a:pt x="200" y="147"/>
                </a:lnTo>
                <a:lnTo>
                  <a:pt x="200" y="147"/>
                </a:lnTo>
                <a:lnTo>
                  <a:pt x="200" y="148"/>
                </a:lnTo>
                <a:lnTo>
                  <a:pt x="200" y="148"/>
                </a:lnTo>
                <a:lnTo>
                  <a:pt x="201" y="148"/>
                </a:lnTo>
                <a:lnTo>
                  <a:pt x="201" y="148"/>
                </a:lnTo>
                <a:lnTo>
                  <a:pt x="201" y="148"/>
                </a:lnTo>
                <a:lnTo>
                  <a:pt x="201" y="149"/>
                </a:lnTo>
                <a:lnTo>
                  <a:pt x="202" y="149"/>
                </a:lnTo>
                <a:lnTo>
                  <a:pt x="202" y="149"/>
                </a:lnTo>
                <a:lnTo>
                  <a:pt x="202" y="149"/>
                </a:lnTo>
                <a:lnTo>
                  <a:pt x="202" y="149"/>
                </a:lnTo>
                <a:lnTo>
                  <a:pt x="202" y="150"/>
                </a:lnTo>
                <a:lnTo>
                  <a:pt x="203" y="150"/>
                </a:lnTo>
                <a:lnTo>
                  <a:pt x="203" y="150"/>
                </a:lnTo>
                <a:lnTo>
                  <a:pt x="203" y="150"/>
                </a:lnTo>
                <a:lnTo>
                  <a:pt x="203" y="150"/>
                </a:lnTo>
                <a:lnTo>
                  <a:pt x="204" y="151"/>
                </a:lnTo>
                <a:lnTo>
                  <a:pt x="204" y="151"/>
                </a:lnTo>
                <a:lnTo>
                  <a:pt x="204" y="151"/>
                </a:lnTo>
                <a:lnTo>
                  <a:pt x="204" y="151"/>
                </a:lnTo>
                <a:lnTo>
                  <a:pt x="205" y="151"/>
                </a:lnTo>
                <a:lnTo>
                  <a:pt x="205" y="151"/>
                </a:lnTo>
                <a:lnTo>
                  <a:pt x="205" y="152"/>
                </a:lnTo>
                <a:lnTo>
                  <a:pt x="205" y="152"/>
                </a:lnTo>
                <a:lnTo>
                  <a:pt x="205" y="152"/>
                </a:lnTo>
                <a:lnTo>
                  <a:pt x="206" y="152"/>
                </a:lnTo>
                <a:lnTo>
                  <a:pt x="206" y="152"/>
                </a:lnTo>
                <a:lnTo>
                  <a:pt x="206" y="152"/>
                </a:lnTo>
                <a:lnTo>
                  <a:pt x="206" y="153"/>
                </a:lnTo>
                <a:lnTo>
                  <a:pt x="207" y="153"/>
                </a:lnTo>
                <a:lnTo>
                  <a:pt x="207" y="153"/>
                </a:lnTo>
                <a:lnTo>
                  <a:pt x="207" y="153"/>
                </a:lnTo>
                <a:lnTo>
                  <a:pt x="207" y="153"/>
                </a:lnTo>
                <a:lnTo>
                  <a:pt x="208" y="153"/>
                </a:lnTo>
                <a:lnTo>
                  <a:pt x="208" y="153"/>
                </a:lnTo>
                <a:lnTo>
                  <a:pt x="208" y="154"/>
                </a:lnTo>
                <a:lnTo>
                  <a:pt x="208" y="154"/>
                </a:lnTo>
                <a:lnTo>
                  <a:pt x="208" y="154"/>
                </a:lnTo>
                <a:lnTo>
                  <a:pt x="209" y="154"/>
                </a:lnTo>
                <a:lnTo>
                  <a:pt x="209" y="154"/>
                </a:lnTo>
                <a:lnTo>
                  <a:pt x="209" y="154"/>
                </a:lnTo>
                <a:lnTo>
                  <a:pt x="209" y="154"/>
                </a:lnTo>
                <a:lnTo>
                  <a:pt x="210" y="155"/>
                </a:lnTo>
                <a:lnTo>
                  <a:pt x="210" y="155"/>
                </a:lnTo>
                <a:lnTo>
                  <a:pt x="210" y="155"/>
                </a:lnTo>
                <a:lnTo>
                  <a:pt x="210" y="155"/>
                </a:lnTo>
                <a:lnTo>
                  <a:pt x="210" y="155"/>
                </a:lnTo>
                <a:lnTo>
                  <a:pt x="211" y="155"/>
                </a:lnTo>
                <a:lnTo>
                  <a:pt x="211" y="155"/>
                </a:lnTo>
                <a:lnTo>
                  <a:pt x="211" y="156"/>
                </a:lnTo>
                <a:lnTo>
                  <a:pt x="211" y="156"/>
                </a:lnTo>
                <a:lnTo>
                  <a:pt x="212" y="156"/>
                </a:lnTo>
                <a:lnTo>
                  <a:pt x="212" y="156"/>
                </a:lnTo>
                <a:lnTo>
                  <a:pt x="212" y="156"/>
                </a:lnTo>
                <a:lnTo>
                  <a:pt x="212" y="156"/>
                </a:lnTo>
                <a:lnTo>
                  <a:pt x="213" y="156"/>
                </a:lnTo>
                <a:lnTo>
                  <a:pt x="213" y="156"/>
                </a:lnTo>
                <a:lnTo>
                  <a:pt x="213" y="156"/>
                </a:lnTo>
                <a:lnTo>
                  <a:pt x="213" y="157"/>
                </a:lnTo>
                <a:lnTo>
                  <a:pt x="213" y="157"/>
                </a:lnTo>
                <a:lnTo>
                  <a:pt x="214" y="157"/>
                </a:lnTo>
                <a:lnTo>
                  <a:pt x="214" y="157"/>
                </a:lnTo>
                <a:lnTo>
                  <a:pt x="214" y="157"/>
                </a:lnTo>
                <a:lnTo>
                  <a:pt x="214" y="157"/>
                </a:lnTo>
                <a:lnTo>
                  <a:pt x="215" y="157"/>
                </a:lnTo>
                <a:lnTo>
                  <a:pt x="215" y="157"/>
                </a:lnTo>
                <a:lnTo>
                  <a:pt x="215" y="157"/>
                </a:lnTo>
                <a:lnTo>
                  <a:pt x="215" y="157"/>
                </a:lnTo>
                <a:lnTo>
                  <a:pt x="216" y="158"/>
                </a:lnTo>
                <a:lnTo>
                  <a:pt x="216" y="158"/>
                </a:lnTo>
                <a:lnTo>
                  <a:pt x="216" y="158"/>
                </a:lnTo>
                <a:lnTo>
                  <a:pt x="216" y="158"/>
                </a:lnTo>
                <a:lnTo>
                  <a:pt x="216" y="158"/>
                </a:lnTo>
                <a:lnTo>
                  <a:pt x="217" y="158"/>
                </a:lnTo>
                <a:lnTo>
                  <a:pt x="217" y="158"/>
                </a:lnTo>
                <a:lnTo>
                  <a:pt x="217" y="158"/>
                </a:lnTo>
                <a:lnTo>
                  <a:pt x="217" y="158"/>
                </a:lnTo>
                <a:lnTo>
                  <a:pt x="218" y="158"/>
                </a:lnTo>
                <a:lnTo>
                  <a:pt x="218" y="158"/>
                </a:lnTo>
                <a:lnTo>
                  <a:pt x="218" y="159"/>
                </a:lnTo>
                <a:lnTo>
                  <a:pt x="218" y="159"/>
                </a:lnTo>
                <a:lnTo>
                  <a:pt x="219" y="159"/>
                </a:lnTo>
                <a:lnTo>
                  <a:pt x="219" y="159"/>
                </a:lnTo>
                <a:lnTo>
                  <a:pt x="219" y="159"/>
                </a:lnTo>
                <a:lnTo>
                  <a:pt x="219" y="159"/>
                </a:lnTo>
                <a:lnTo>
                  <a:pt x="219" y="159"/>
                </a:lnTo>
                <a:lnTo>
                  <a:pt x="220" y="159"/>
                </a:lnTo>
                <a:lnTo>
                  <a:pt x="220" y="159"/>
                </a:lnTo>
                <a:lnTo>
                  <a:pt x="220" y="159"/>
                </a:lnTo>
                <a:lnTo>
                  <a:pt x="220" y="15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957" name="Text Box 1405"/>
          <p:cNvSpPr txBox="1">
            <a:spLocks noChangeArrowheads="1"/>
          </p:cNvSpPr>
          <p:nvPr/>
        </p:nvSpPr>
        <p:spPr bwMode="auto">
          <a:xfrm rot="10800000">
            <a:off x="22513925" y="34751963"/>
            <a:ext cx="549275" cy="5305425"/>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nchorCtr="1">
            <a:spAutoFit/>
          </a:bodyPr>
          <a:lstStyle/>
          <a:p>
            <a:pPr algn="ctr">
              <a:spcBef>
                <a:spcPct val="50000"/>
              </a:spcBef>
            </a:pPr>
            <a:r>
              <a:rPr lang="en-US" sz="2400" b="1">
                <a:latin typeface="Arial" charset="0"/>
              </a:rPr>
              <a:t>Number of Cases</a:t>
            </a:r>
          </a:p>
        </p:txBody>
      </p:sp>
      <p:sp>
        <p:nvSpPr>
          <p:cNvPr id="152958" name="Text Box 1406"/>
          <p:cNvSpPr txBox="1">
            <a:spLocks noChangeArrowheads="1"/>
          </p:cNvSpPr>
          <p:nvPr/>
        </p:nvSpPr>
        <p:spPr bwMode="auto">
          <a:xfrm>
            <a:off x="23804563" y="41040050"/>
            <a:ext cx="2435225" cy="45720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b="1">
                <a:latin typeface="Arial" charset="0"/>
              </a:rPr>
              <a:t>Peak CPX HR</a:t>
            </a:r>
          </a:p>
        </p:txBody>
      </p:sp>
      <p:sp>
        <p:nvSpPr>
          <p:cNvPr id="152959" name="Text Box 1407"/>
          <p:cNvSpPr txBox="1">
            <a:spLocks noChangeArrowheads="1"/>
          </p:cNvSpPr>
          <p:nvPr/>
        </p:nvSpPr>
        <p:spPr bwMode="auto">
          <a:xfrm>
            <a:off x="23301325" y="33783588"/>
            <a:ext cx="3151188" cy="45720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b="1">
                <a:latin typeface="Arial" charset="0"/>
              </a:rPr>
              <a:t>MTWA HR ≥105</a:t>
            </a:r>
          </a:p>
        </p:txBody>
      </p:sp>
      <p:sp>
        <p:nvSpPr>
          <p:cNvPr id="152960" name="Text Box 1408"/>
          <p:cNvSpPr txBox="1">
            <a:spLocks noChangeArrowheads="1"/>
          </p:cNvSpPr>
          <p:nvPr/>
        </p:nvSpPr>
        <p:spPr bwMode="auto">
          <a:xfrm>
            <a:off x="22532975" y="37147500"/>
            <a:ext cx="862013" cy="45720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2400">
                <a:latin typeface="Arial" charset="0"/>
              </a:rPr>
              <a:t>10</a:t>
            </a:r>
          </a:p>
        </p:txBody>
      </p:sp>
      <p:sp>
        <p:nvSpPr>
          <p:cNvPr id="152961" name="Text Box 1409"/>
          <p:cNvSpPr txBox="1">
            <a:spLocks noChangeArrowheads="1"/>
          </p:cNvSpPr>
          <p:nvPr/>
        </p:nvSpPr>
        <p:spPr bwMode="auto">
          <a:xfrm>
            <a:off x="22580600" y="35618738"/>
            <a:ext cx="814388" cy="45720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2400">
                <a:latin typeface="Arial" charset="0"/>
              </a:rPr>
              <a:t>15</a:t>
            </a:r>
          </a:p>
        </p:txBody>
      </p:sp>
      <p:sp>
        <p:nvSpPr>
          <p:cNvPr id="152962" name="Text Box 1410"/>
          <p:cNvSpPr txBox="1">
            <a:spLocks noChangeArrowheads="1"/>
          </p:cNvSpPr>
          <p:nvPr/>
        </p:nvSpPr>
        <p:spPr bwMode="auto">
          <a:xfrm>
            <a:off x="22975888" y="38668325"/>
            <a:ext cx="419100" cy="45720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2400">
                <a:latin typeface="Arial" charset="0"/>
              </a:rPr>
              <a:t>5</a:t>
            </a:r>
          </a:p>
        </p:txBody>
      </p:sp>
      <p:sp>
        <p:nvSpPr>
          <p:cNvPr id="152963" name="Text Box 1411"/>
          <p:cNvSpPr txBox="1">
            <a:spLocks noChangeArrowheads="1"/>
          </p:cNvSpPr>
          <p:nvPr/>
        </p:nvSpPr>
        <p:spPr bwMode="auto">
          <a:xfrm>
            <a:off x="22975888" y="40105013"/>
            <a:ext cx="419100" cy="45720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2400">
                <a:latin typeface="Arial" charset="0"/>
              </a:rPr>
              <a:t>0</a:t>
            </a:r>
          </a:p>
        </p:txBody>
      </p:sp>
      <p:sp>
        <p:nvSpPr>
          <p:cNvPr id="152965" name="Text Box 1413"/>
          <p:cNvSpPr txBox="1">
            <a:spLocks noChangeArrowheads="1"/>
          </p:cNvSpPr>
          <p:nvPr/>
        </p:nvSpPr>
        <p:spPr bwMode="auto">
          <a:xfrm>
            <a:off x="33078738" y="26271538"/>
            <a:ext cx="9974262"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rPr>
              <a:t>         How to transmit your poster file for printing</a:t>
            </a:r>
          </a:p>
        </p:txBody>
      </p:sp>
      <p:sp>
        <p:nvSpPr>
          <p:cNvPr id="152966" name="Text Box 1414"/>
          <p:cNvSpPr txBox="1">
            <a:spLocks noChangeArrowheads="1"/>
          </p:cNvSpPr>
          <p:nvPr/>
        </p:nvSpPr>
        <p:spPr bwMode="auto">
          <a:xfrm>
            <a:off x="33069213" y="34382075"/>
            <a:ext cx="9983787"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rPr>
              <a:t>       Contact information</a:t>
            </a:r>
          </a:p>
        </p:txBody>
      </p:sp>
      <p:sp>
        <p:nvSpPr>
          <p:cNvPr id="152967" name="Text Box 1415"/>
          <p:cNvSpPr txBox="1">
            <a:spLocks noChangeArrowheads="1"/>
          </p:cNvSpPr>
          <p:nvPr/>
        </p:nvSpPr>
        <p:spPr bwMode="auto">
          <a:xfrm>
            <a:off x="33802638" y="27835225"/>
            <a:ext cx="85344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00" b="1">
                <a:latin typeface="Arial Narrow" pitchFamily="34" charset="0"/>
              </a:rPr>
              <a:t>Ordering  your poster:</a:t>
            </a:r>
          </a:p>
          <a:p>
            <a:r>
              <a:rPr lang="en-US" sz="3200">
                <a:latin typeface="Arial Narrow" pitchFamily="34" charset="0"/>
              </a:rPr>
              <a:t>Go to </a:t>
            </a:r>
            <a:r>
              <a:rPr lang="en-US" sz="3200" b="1" u="sng">
                <a:solidFill>
                  <a:schemeClr val="hlink"/>
                </a:solidFill>
                <a:latin typeface="Arial Narrow" pitchFamily="34" charset="0"/>
              </a:rPr>
              <a:t>www.</a:t>
            </a:r>
            <a:r>
              <a:rPr lang="en-US" sz="3200" b="1" u="sng">
                <a:latin typeface="Arial Narrow" pitchFamily="34" charset="0"/>
                <a:hlinkClick r:id="rId3"/>
              </a:rPr>
              <a:t>posters4research.com</a:t>
            </a:r>
            <a:r>
              <a:rPr lang="en-US" sz="3200">
                <a:latin typeface="Arial Narrow" pitchFamily="34" charset="0"/>
              </a:rPr>
              <a:t> and click on </a:t>
            </a:r>
            <a:r>
              <a:rPr lang="en-US" sz="3200" b="1">
                <a:latin typeface="Arial Narrow" pitchFamily="34" charset="0"/>
              </a:rPr>
              <a:t>Order Form</a:t>
            </a:r>
            <a:r>
              <a:rPr lang="en-US" sz="3200">
                <a:latin typeface="Arial Narrow" pitchFamily="34" charset="0"/>
              </a:rPr>
              <a:t>   Fill in the form and your file will be automatically uploaded.  You will receive a conformation via e-mail.</a:t>
            </a:r>
          </a:p>
          <a:p>
            <a:endParaRPr lang="en-US" sz="3200">
              <a:latin typeface="Arial Narrow" pitchFamily="34" charset="0"/>
            </a:endParaRPr>
          </a:p>
          <a:p>
            <a:r>
              <a:rPr lang="en-US" sz="3200">
                <a:latin typeface="Arial Narrow" pitchFamily="34" charset="0"/>
              </a:rPr>
              <a:t>Live support is available during normal working hours      Monday through Friday (Eastern Time)</a:t>
            </a:r>
          </a:p>
          <a:p>
            <a:r>
              <a:rPr lang="en-US" sz="3200">
                <a:latin typeface="Arial Narrow" pitchFamily="34" charset="0"/>
              </a:rPr>
              <a:t>.</a:t>
            </a:r>
          </a:p>
          <a:p>
            <a:r>
              <a:rPr lang="en-US" sz="3200">
                <a:latin typeface="Arial Narrow" pitchFamily="34" charset="0"/>
              </a:rPr>
              <a:t>You can email us at </a:t>
            </a:r>
            <a:r>
              <a:rPr lang="en-US" sz="3200" b="1" u="sng">
                <a:solidFill>
                  <a:schemeClr val="hlink"/>
                </a:solidFill>
                <a:latin typeface="Arial Narrow" pitchFamily="34" charset="0"/>
              </a:rPr>
              <a:t>services@</a:t>
            </a:r>
            <a:r>
              <a:rPr lang="en-US" sz="3200" b="1" u="sng">
                <a:latin typeface="Arial Narrow" pitchFamily="34" charset="0"/>
                <a:hlinkClick r:id="rId3"/>
              </a:rPr>
              <a:t>posters4research.com</a:t>
            </a:r>
            <a:r>
              <a:rPr lang="en-US" sz="3200">
                <a:latin typeface="Arial Narrow" pitchFamily="34" charset="0"/>
              </a:rPr>
              <a:t> or call us at 201-945-6787</a:t>
            </a:r>
            <a:r>
              <a:rPr lang="en-US" sz="3200" b="1">
                <a:latin typeface="Arial Narrow" pitchFamily="34" charset="0"/>
              </a:rPr>
              <a:t>.</a:t>
            </a:r>
          </a:p>
        </p:txBody>
      </p:sp>
      <p:sp>
        <p:nvSpPr>
          <p:cNvPr id="152968" name="Text Box 1416"/>
          <p:cNvSpPr txBox="1">
            <a:spLocks noChangeArrowheads="1"/>
          </p:cNvSpPr>
          <p:nvPr/>
        </p:nvSpPr>
        <p:spPr bwMode="auto">
          <a:xfrm>
            <a:off x="33802638" y="35702875"/>
            <a:ext cx="8534400" cy="533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00" b="1">
                <a:latin typeface="Arial Narrow" pitchFamily="34" charset="0"/>
              </a:rPr>
              <a:t>P&amp;D Display Graphics, LLC</a:t>
            </a:r>
            <a:br>
              <a:rPr lang="en-US" sz="3200" b="1">
                <a:latin typeface="Arial Narrow" pitchFamily="34" charset="0"/>
              </a:rPr>
            </a:br>
            <a:endParaRPr lang="en-US" sz="3200">
              <a:latin typeface="Arial Narrow" pitchFamily="34" charset="0"/>
            </a:endParaRPr>
          </a:p>
          <a:p>
            <a:r>
              <a:rPr lang="en-US" sz="3200">
                <a:latin typeface="Arial Narrow" pitchFamily="34" charset="0"/>
              </a:rPr>
              <a:t>700 Grand Avenue</a:t>
            </a:r>
          </a:p>
          <a:p>
            <a:r>
              <a:rPr lang="en-US" sz="3200">
                <a:latin typeface="Arial Narrow" pitchFamily="34" charset="0"/>
              </a:rPr>
              <a:t>Suite 11</a:t>
            </a:r>
          </a:p>
          <a:p>
            <a:r>
              <a:rPr lang="en-US" sz="3200">
                <a:latin typeface="Arial Narrow" pitchFamily="34" charset="0"/>
              </a:rPr>
              <a:t>Ridgefield, NJ 07657</a:t>
            </a:r>
            <a:br>
              <a:rPr lang="en-US" sz="3200">
                <a:latin typeface="Arial Narrow" pitchFamily="34" charset="0"/>
              </a:rPr>
            </a:br>
            <a:r>
              <a:rPr lang="en-US" sz="3200">
                <a:latin typeface="Arial Narrow" pitchFamily="34" charset="0"/>
              </a:rPr>
              <a:t/>
            </a:r>
            <a:br>
              <a:rPr lang="en-US" sz="3200">
                <a:latin typeface="Arial Narrow" pitchFamily="34" charset="0"/>
              </a:rPr>
            </a:br>
            <a:r>
              <a:rPr lang="en-US" sz="3200">
                <a:latin typeface="Arial Narrow" pitchFamily="34" charset="0"/>
              </a:rPr>
              <a:t>Telephone: 201-945-6787</a:t>
            </a:r>
            <a:br>
              <a:rPr lang="en-US" sz="3200">
                <a:latin typeface="Arial Narrow" pitchFamily="34" charset="0"/>
              </a:rPr>
            </a:br>
            <a:r>
              <a:rPr lang="en-US" sz="3200">
                <a:latin typeface="Arial Narrow" pitchFamily="34" charset="0"/>
              </a:rPr>
              <a:t>E-mail: </a:t>
            </a:r>
            <a:r>
              <a:rPr lang="en-US" sz="3200" b="1" u="sng">
                <a:solidFill>
                  <a:schemeClr val="hlink"/>
                </a:solidFill>
                <a:latin typeface="Arial Narrow" pitchFamily="34" charset="0"/>
              </a:rPr>
              <a:t>services@</a:t>
            </a:r>
            <a:r>
              <a:rPr lang="en-US" sz="3200" b="1" u="sng">
                <a:latin typeface="Arial Narrow" pitchFamily="34" charset="0"/>
                <a:hlinkClick r:id="rId3"/>
              </a:rPr>
              <a:t>posters4research.com</a:t>
            </a:r>
            <a:endParaRPr lang="en-US" sz="3200">
              <a:latin typeface="Arial Narrow" pitchFamily="34" charset="0"/>
            </a:endParaRPr>
          </a:p>
          <a:p>
            <a:r>
              <a:rPr lang="en-US" sz="2400">
                <a:latin typeface="Arial Narrow" pitchFamily="34" charset="0"/>
              </a:rPr>
              <a:t>Attribution: </a:t>
            </a:r>
          </a:p>
          <a:p>
            <a:r>
              <a:rPr lang="en-US" sz="2400">
                <a:latin typeface="Arial Narrow" pitchFamily="34" charset="0"/>
              </a:rPr>
              <a:t>Purrington, C.B. 2006. Advice on designing scientific posters.</a:t>
            </a:r>
            <a:r>
              <a:rPr lang="en-US" sz="3200">
                <a:latin typeface="Arial Narrow" pitchFamily="34" charset="0"/>
              </a:rPr>
              <a:t> </a:t>
            </a:r>
          </a:p>
          <a:p>
            <a:endParaRPr lang="en-US" sz="3200">
              <a:latin typeface="Arial Narrow" pitchFamily="34" charset="0"/>
            </a:endParaRPr>
          </a:p>
        </p:txBody>
      </p:sp>
      <p:sp>
        <p:nvSpPr>
          <p:cNvPr id="152969" name="Rectangle 1417"/>
          <p:cNvSpPr>
            <a:spLocks noChangeArrowheads="1"/>
          </p:cNvSpPr>
          <p:nvPr/>
        </p:nvSpPr>
        <p:spPr bwMode="auto">
          <a:xfrm>
            <a:off x="43356213" y="16444913"/>
            <a:ext cx="1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endParaRPr>
          </a:p>
        </p:txBody>
      </p:sp>
      <p:sp>
        <p:nvSpPr>
          <p:cNvPr id="152970" name="Text Box 1418"/>
          <p:cNvSpPr txBox="1">
            <a:spLocks noChangeArrowheads="1"/>
          </p:cNvSpPr>
          <p:nvPr/>
        </p:nvSpPr>
        <p:spPr bwMode="auto">
          <a:xfrm>
            <a:off x="33091438" y="7515225"/>
            <a:ext cx="9983787"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rPr>
              <a:t>    Design review suggestions</a:t>
            </a:r>
          </a:p>
        </p:txBody>
      </p:sp>
      <p:sp>
        <p:nvSpPr>
          <p:cNvPr id="152971" name="Text Box 1419"/>
          <p:cNvSpPr txBox="1">
            <a:spLocks noChangeArrowheads="1"/>
          </p:cNvSpPr>
          <p:nvPr/>
        </p:nvSpPr>
        <p:spPr bwMode="auto">
          <a:xfrm>
            <a:off x="33802638" y="8934450"/>
            <a:ext cx="8974137" cy="1130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3200" b="1" i="1">
                <a:solidFill>
                  <a:srgbClr val="800000"/>
                </a:solidFill>
              </a:rPr>
              <a:t>Less is More - </a:t>
            </a:r>
            <a:r>
              <a:rPr lang="en-US" sz="3200"/>
              <a:t> Try to keep your word count as low as possible to maximize the chance that viewers will actually read your poster: shoot for 800 words or less.</a:t>
            </a:r>
          </a:p>
          <a:p>
            <a:pPr eaLnBrk="0" hangingPunct="0"/>
            <a:endParaRPr lang="en-US" sz="3200"/>
          </a:p>
          <a:p>
            <a:pPr eaLnBrk="0" hangingPunct="0"/>
            <a:r>
              <a:rPr lang="en-US" sz="3200" b="1" i="1">
                <a:solidFill>
                  <a:srgbClr val="800000"/>
                </a:solidFill>
              </a:rPr>
              <a:t>Use your real estate wisely –</a:t>
            </a:r>
            <a:r>
              <a:rPr lang="en-US" sz="3200"/>
              <a:t> demote less important sections (that few people read) to the undesirable real estate at the bottom portion of your poster, freeing up the right-hand column area for your Conclusions </a:t>
            </a:r>
          </a:p>
          <a:p>
            <a:pPr eaLnBrk="0" hangingPunct="0"/>
            <a:endParaRPr lang="en-US" sz="3200"/>
          </a:p>
          <a:p>
            <a:pPr eaLnBrk="0" hangingPunct="0"/>
            <a:r>
              <a:rPr lang="en-US" sz="3200" b="1" i="1">
                <a:solidFill>
                  <a:srgbClr val="800000"/>
                </a:solidFill>
              </a:rPr>
              <a:t>Font Size –</a:t>
            </a:r>
            <a:r>
              <a:rPr lang="en-US" sz="3200"/>
              <a:t> All information should be legible from six feet do not forget this includes labels on whatever charts and graphs you may incorporate in your poster</a:t>
            </a:r>
          </a:p>
          <a:p>
            <a:pPr eaLnBrk="0" hangingPunct="0"/>
            <a:endParaRPr lang="en-US" sz="3200"/>
          </a:p>
          <a:p>
            <a:pPr eaLnBrk="0" hangingPunct="0"/>
            <a:r>
              <a:rPr lang="en-US" sz="3200" b="1" i="1">
                <a:solidFill>
                  <a:srgbClr val="800000"/>
                </a:solidFill>
              </a:rPr>
              <a:t>Do not proof your own work – </a:t>
            </a:r>
            <a:r>
              <a:rPr lang="en-US" sz="3200"/>
              <a:t>This very important</a:t>
            </a:r>
          </a:p>
          <a:p>
            <a:pPr eaLnBrk="0" hangingPunct="0"/>
            <a:endParaRPr lang="en-US" sz="3200"/>
          </a:p>
          <a:p>
            <a:pPr eaLnBrk="0" hangingPunct="0"/>
            <a:r>
              <a:rPr lang="en-US" sz="3200" b="1" i="1">
                <a:solidFill>
                  <a:srgbClr val="800000"/>
                </a:solidFill>
              </a:rPr>
              <a:t>The rough draft process -</a:t>
            </a:r>
            <a:r>
              <a:rPr lang="en-US" sz="3200"/>
              <a:t> Rough drafts are especially helpful. Remember you have been intimately involved in your project and may assume as obvious information others may not follow. Find volunteers to look at your poster when you are </a:t>
            </a:r>
            <a:r>
              <a:rPr lang="en-US" sz="3200" i="1"/>
              <a:t>not </a:t>
            </a:r>
            <a:r>
              <a:rPr lang="en-US" sz="3200"/>
              <a:t> present--ask them to leave their suggestions on small Post-Its. Ask them to comment on word count, prose style, idea flow, figure clarity, font size, spelling, etc.</a:t>
            </a:r>
          </a:p>
        </p:txBody>
      </p:sp>
      <p:sp>
        <p:nvSpPr>
          <p:cNvPr id="152972" name="Text Box 1420"/>
          <p:cNvSpPr txBox="1">
            <a:spLocks noChangeArrowheads="1"/>
          </p:cNvSpPr>
          <p:nvPr/>
        </p:nvSpPr>
        <p:spPr bwMode="auto">
          <a:xfrm>
            <a:off x="33072388" y="21116925"/>
            <a:ext cx="9983787"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rPr>
              <a:t>       We are there for you…</a:t>
            </a:r>
          </a:p>
        </p:txBody>
      </p:sp>
      <p:sp>
        <p:nvSpPr>
          <p:cNvPr id="152973" name="Text Box 1421"/>
          <p:cNvSpPr txBox="1">
            <a:spLocks noChangeArrowheads="1"/>
          </p:cNvSpPr>
          <p:nvPr/>
        </p:nvSpPr>
        <p:spPr bwMode="auto">
          <a:xfrm>
            <a:off x="33802638" y="22345650"/>
            <a:ext cx="8974137"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3200"/>
              <a:t>Don’t have the time or the desire to create your poster? We can do it for you just call </a:t>
            </a:r>
            <a:r>
              <a:rPr lang="en-US" sz="3200" b="1"/>
              <a:t>201-945-6787</a:t>
            </a:r>
            <a:r>
              <a:rPr lang="en-US" sz="3200"/>
              <a:t> to discuss your project </a:t>
            </a:r>
          </a:p>
          <a:p>
            <a:pPr eaLnBrk="0" hangingPunct="0"/>
            <a:endParaRPr lang="en-US" sz="3200"/>
          </a:p>
          <a:p>
            <a:pPr eaLnBrk="0" hangingPunct="0"/>
            <a:r>
              <a:rPr lang="en-US" sz="3200"/>
              <a:t>Have questions about how to setup your poster? We are here to help please feel free to call or email us any time.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6231</TotalTime>
  <Words>893</Words>
  <Application>Microsoft Office PowerPoint</Application>
  <PresentationFormat>Custom</PresentationFormat>
  <Paragraphs>145</Paragraphs>
  <Slides>1</Slides>
  <Notes>1</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vt:i4>
      </vt:variant>
    </vt:vector>
  </HeadingPairs>
  <TitlesOfParts>
    <vt:vector size="13" baseType="lpstr">
      <vt:lpstr>Arial</vt:lpstr>
      <vt:lpstr>Arial Black</vt:lpstr>
      <vt:lpstr>Comic Sans MS</vt:lpstr>
      <vt:lpstr>Times New Roman</vt:lpstr>
      <vt:lpstr>Arial Narrow</vt:lpstr>
      <vt:lpstr>Times</vt:lpstr>
      <vt:lpstr>Custom Design</vt:lpstr>
      <vt:lpstr>1_Custom Design</vt:lpstr>
      <vt:lpstr>4_Custom Design</vt:lpstr>
      <vt:lpstr>5_Custom Design</vt:lpstr>
      <vt:lpstr>2_Custom Design</vt:lpstr>
      <vt:lpstr>3_Custom Design</vt:lpstr>
      <vt:lpstr>PowerPoint Presentation</vt:lpstr>
    </vt:vector>
  </TitlesOfParts>
  <Company>P&amp;D Display Graphics, LLC</Company>
  <LinksUpToDate>false</LinksUpToDate>
  <SharedDoc>false</SharedDoc>
  <HyperlinkBase>www.posters4research.com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sample PowerPoint Template</dc:subject>
  <dc:creator/>
  <cp:keywords/>
  <dc:description>For output services or help using this template go to:_x000d_
www.posters4research.com_x000d_
copyright of P&amp;D Display Graphics, LLC</dc:description>
  <cp:lastModifiedBy>Perry Stein</cp:lastModifiedBy>
  <cp:revision>97</cp:revision>
  <dcterms:created xsi:type="dcterms:W3CDTF">2005-05-18T01:24:28Z</dcterms:created>
  <dcterms:modified xsi:type="dcterms:W3CDTF">2011-09-28T02:16:59Z</dcterms:modified>
  <cp:category>Powerpoint poster templates</cp:category>
</cp:coreProperties>
</file>